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2"/>
  </p:handoutMasterIdLst>
  <p:sldIdLst>
    <p:sldId id="293" r:id="rId3"/>
    <p:sldId id="361" r:id="rId4"/>
    <p:sldId id="362" r:id="rId6"/>
    <p:sldId id="296" r:id="rId7"/>
    <p:sldId id="365" r:id="rId8"/>
    <p:sldId id="366" r:id="rId9"/>
    <p:sldId id="367" r:id="rId10"/>
    <p:sldId id="368" r:id="rId11"/>
    <p:sldId id="369" r:id="rId12"/>
    <p:sldId id="370" r:id="rId13"/>
    <p:sldId id="371" r:id="rId14"/>
    <p:sldId id="372" r:id="rId15"/>
    <p:sldId id="373" r:id="rId16"/>
    <p:sldId id="434" r:id="rId17"/>
    <p:sldId id="435" r:id="rId18"/>
    <p:sldId id="403" r:id="rId19"/>
    <p:sldId id="436" r:id="rId20"/>
    <p:sldId id="437" r:id="rId21"/>
    <p:sldId id="438" r:id="rId22"/>
    <p:sldId id="405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</p:sldIdLst>
  <p:sldSz cx="9144000" cy="6858000" type="screen4x3"/>
  <p:notesSz cx="6858000" cy="9144000"/>
  <p:custDataLst>
    <p:tags r:id="rId56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DA"/>
    <a:srgbClr val="0000FF"/>
    <a:srgbClr val="FFE5FF"/>
    <a:srgbClr val="DBF1E9"/>
    <a:srgbClr val="D60093"/>
    <a:srgbClr val="FFFFCC"/>
    <a:srgbClr val="005654"/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108" d="100"/>
          <a:sy n="108" d="100"/>
        </p:scale>
        <p:origin x="1704" y="114"/>
      </p:cViewPr>
      <p:guideLst>
        <p:guide orient="horz" pos="2184"/>
        <p:guide pos="2925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-3206" y="-91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CF4EE-7F99-4067-8FA0-05919B59D5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E7212-449D-4A59-B5CA-EC150D22979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b="0"/>
            </a:lvl1pPr>
          </a:lstStyle>
          <a:p>
            <a:fld id="{96A28079-F679-4DB8-AB4A-221CFAB6A3F2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1" hangingPunct="1"/>
            <a:fld id="{99628E8C-B82D-4051-B4F2-BC6A71FFA59A}" type="slidenum">
              <a:rPr lang="en-US" altLang="zh-CN" sz="1200" b="0">
                <a:latin typeface="Times New Roman" panose="02020603050405020304" pitchFamily="18" charset="0"/>
              </a:rPr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1" hangingPunct="1"/>
            <a:fld id="{6DA6FBEF-22C5-4CFF-A854-36D7A621354B}" type="slidenum">
              <a:rPr lang="en-US" altLang="zh-CN" sz="1200" b="0">
                <a:latin typeface="Times New Roman" panose="02020603050405020304" pitchFamily="18" charset="0"/>
              </a:rPr>
            </a:fld>
            <a:endParaRPr lang="en-US" altLang="zh-CN" sz="1200" b="0">
              <a:latin typeface="Times New Roman" panose="02020603050405020304" pitchFamily="18" charset="0"/>
            </a:endParaRPr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 idx="4294967295"/>
          </p:nvPr>
        </p:nvSpPr>
        <p:spPr/>
      </p:sp>
      <p:sp>
        <p:nvSpPr>
          <p:cNvPr id="8196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anchor="t"/>
          <a:lstStyle/>
          <a:p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7E4D00-871B-458E-9940-BD801B596417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C8F7EF-47D8-4A16-B24F-C6DFCCB91C41}" type="slidenum">
              <a:rPr altLang="zh-CN"/>
            </a:fld>
            <a:endParaRPr lang="zh-CN" altLang="zh-CN"/>
          </a:p>
        </p:txBody>
      </p:sp>
      <p:sp>
        <p:nvSpPr>
          <p:cNvPr id="7" name="任意多边形 6"/>
          <p:cNvSpPr/>
          <p:nvPr userDrawn="1"/>
        </p:nvSpPr>
        <p:spPr>
          <a:xfrm>
            <a:off x="0" y="5157788"/>
            <a:ext cx="2159000" cy="1700212"/>
          </a:xfrm>
          <a:custGeom>
            <a:avLst/>
            <a:gdLst>
              <a:gd name="connsiteX0" fmla="*/ 0 w 3819760"/>
              <a:gd name="connsiteY0" fmla="*/ 60419 h 3787467"/>
              <a:gd name="connsiteX1" fmla="*/ 3727048 w 3819760"/>
              <a:gd name="connsiteY1" fmla="*/ 3787467 h 3787467"/>
              <a:gd name="connsiteX2" fmla="*/ 0 w 3819760"/>
              <a:gd name="connsiteY2" fmla="*/ 3787467 h 3787467"/>
              <a:gd name="connsiteX3" fmla="*/ 281032 w 3819760"/>
              <a:gd name="connsiteY3" fmla="*/ 0 h 3787467"/>
              <a:gd name="connsiteX4" fmla="*/ 3819760 w 3819760"/>
              <a:gd name="connsiteY4" fmla="*/ 3538728 h 3787467"/>
              <a:gd name="connsiteX5" fmla="*/ 3686653 w 3819760"/>
              <a:gd name="connsiteY5" fmla="*/ 3538728 h 3787467"/>
              <a:gd name="connsiteX6" fmla="*/ 281032 w 3819760"/>
              <a:gd name="connsiteY6" fmla="*/ 133107 h 37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9760" h="3787467">
                <a:moveTo>
                  <a:pt x="0" y="60419"/>
                </a:moveTo>
                <a:lnTo>
                  <a:pt x="3727048" y="3787467"/>
                </a:lnTo>
                <a:lnTo>
                  <a:pt x="0" y="3787467"/>
                </a:lnTo>
                <a:close/>
                <a:moveTo>
                  <a:pt x="281032" y="0"/>
                </a:moveTo>
                <a:lnTo>
                  <a:pt x="3819760" y="3538728"/>
                </a:lnTo>
                <a:lnTo>
                  <a:pt x="3686653" y="3538728"/>
                </a:lnTo>
                <a:lnTo>
                  <a:pt x="281032" y="133107"/>
                </a:lnTo>
                <a:close/>
              </a:path>
            </a:pathLst>
          </a:custGeom>
          <a:solidFill>
            <a:srgbClr val="D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sz="1350" b="0" noProof="1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65A98-C57B-4CEB-9833-2E5C1A3F142A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D29E0F-24E0-4A7E-B5A7-B26E7887C1A0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6622" y="115888"/>
            <a:ext cx="2060178" cy="5967412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088" y="115888"/>
            <a:ext cx="6061103" cy="5967412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315EE-5ED4-46E6-BE96-CD9A32FB86F8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1C837E-49CC-4334-8A6D-125CDBB58232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15B5B-7D78-4D38-930A-F8A04C25A3BE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6FC92D-4601-4E37-97B7-3E3D15C13E35}" type="slidenum">
              <a:rPr lang="en-US" altLang="zh-CN"/>
            </a:fld>
            <a:endParaRPr lang="en-US" altLang="zh-CN"/>
          </a:p>
        </p:txBody>
      </p:sp>
      <p:sp>
        <p:nvSpPr>
          <p:cNvPr id="7" name="任意多边形 6"/>
          <p:cNvSpPr/>
          <p:nvPr userDrawn="1"/>
        </p:nvSpPr>
        <p:spPr>
          <a:xfrm>
            <a:off x="0" y="5157788"/>
            <a:ext cx="2159000" cy="1700212"/>
          </a:xfrm>
          <a:custGeom>
            <a:avLst/>
            <a:gdLst>
              <a:gd name="connsiteX0" fmla="*/ 0 w 3819760"/>
              <a:gd name="connsiteY0" fmla="*/ 60419 h 3787467"/>
              <a:gd name="connsiteX1" fmla="*/ 3727048 w 3819760"/>
              <a:gd name="connsiteY1" fmla="*/ 3787467 h 3787467"/>
              <a:gd name="connsiteX2" fmla="*/ 0 w 3819760"/>
              <a:gd name="connsiteY2" fmla="*/ 3787467 h 3787467"/>
              <a:gd name="connsiteX3" fmla="*/ 281032 w 3819760"/>
              <a:gd name="connsiteY3" fmla="*/ 0 h 3787467"/>
              <a:gd name="connsiteX4" fmla="*/ 3819760 w 3819760"/>
              <a:gd name="connsiteY4" fmla="*/ 3538728 h 3787467"/>
              <a:gd name="connsiteX5" fmla="*/ 3686653 w 3819760"/>
              <a:gd name="connsiteY5" fmla="*/ 3538728 h 3787467"/>
              <a:gd name="connsiteX6" fmla="*/ 281032 w 3819760"/>
              <a:gd name="connsiteY6" fmla="*/ 133107 h 37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9760" h="3787467">
                <a:moveTo>
                  <a:pt x="0" y="60419"/>
                </a:moveTo>
                <a:lnTo>
                  <a:pt x="3727048" y="3787467"/>
                </a:lnTo>
                <a:lnTo>
                  <a:pt x="0" y="3787467"/>
                </a:lnTo>
                <a:close/>
                <a:moveTo>
                  <a:pt x="281032" y="0"/>
                </a:moveTo>
                <a:lnTo>
                  <a:pt x="3819760" y="3538728"/>
                </a:lnTo>
                <a:lnTo>
                  <a:pt x="3686653" y="3538728"/>
                </a:lnTo>
                <a:lnTo>
                  <a:pt x="281032" y="133107"/>
                </a:lnTo>
                <a:close/>
              </a:path>
            </a:pathLst>
          </a:custGeom>
          <a:solidFill>
            <a:srgbClr val="D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sz="1350" b="0" noProof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C0CC8-C147-4FD0-806F-C10993139F4E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BD4E05-7570-47DC-B2FB-E96A7E45DA3D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967AD-2696-4E92-9371-1D1907C170CC}" type="datetimeFigureOut">
              <a:rPr lang="zh-CN" altLang="en-US"/>
            </a:fld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2AE7BA-2851-42AD-BFB1-8752A0ADF417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46088" y="1484313"/>
            <a:ext cx="4032504" cy="4598987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184" y="1484313"/>
            <a:ext cx="4032504" cy="4598987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F245D-11A1-42AC-B181-99E2D6209BF6}" type="datetimeFigureOut">
              <a:rPr lang="zh-CN" altLang="en-US"/>
            </a:fld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48611-8EBB-40D2-B63E-6D6C77B3C88F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7DC40-E5D0-41AD-9080-5C7122E20703}" type="datetimeFigureOut">
              <a:rPr lang="zh-CN" altLang="en-US"/>
            </a:fld>
            <a:endParaRPr lang="zh-CN" alt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912A41-5AA1-46B2-AE04-B4B7E6F7A328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CC1A2-CE85-4DFF-B65C-D1A97E69F0F5}" type="datetimeFigureOut">
              <a:rPr lang="zh-CN" altLang="en-US"/>
            </a:fld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61DC3A-92BA-4AF4-BF80-539EABAD1580}" type="slidenum">
              <a:rPr altLang="zh-CN"/>
            </a:fld>
            <a:endParaRPr lang="zh-CN" altLang="zh-CN"/>
          </a:p>
        </p:txBody>
      </p:sp>
      <p:sp>
        <p:nvSpPr>
          <p:cNvPr id="6" name="任意多边形 5"/>
          <p:cNvSpPr/>
          <p:nvPr userDrawn="1"/>
        </p:nvSpPr>
        <p:spPr>
          <a:xfrm>
            <a:off x="0" y="5157788"/>
            <a:ext cx="2159000" cy="1700212"/>
          </a:xfrm>
          <a:custGeom>
            <a:avLst/>
            <a:gdLst>
              <a:gd name="connsiteX0" fmla="*/ 0 w 3819760"/>
              <a:gd name="connsiteY0" fmla="*/ 60419 h 3787467"/>
              <a:gd name="connsiteX1" fmla="*/ 3727048 w 3819760"/>
              <a:gd name="connsiteY1" fmla="*/ 3787467 h 3787467"/>
              <a:gd name="connsiteX2" fmla="*/ 0 w 3819760"/>
              <a:gd name="connsiteY2" fmla="*/ 3787467 h 3787467"/>
              <a:gd name="connsiteX3" fmla="*/ 281032 w 3819760"/>
              <a:gd name="connsiteY3" fmla="*/ 0 h 3787467"/>
              <a:gd name="connsiteX4" fmla="*/ 3819760 w 3819760"/>
              <a:gd name="connsiteY4" fmla="*/ 3538728 h 3787467"/>
              <a:gd name="connsiteX5" fmla="*/ 3686653 w 3819760"/>
              <a:gd name="connsiteY5" fmla="*/ 3538728 h 3787467"/>
              <a:gd name="connsiteX6" fmla="*/ 281032 w 3819760"/>
              <a:gd name="connsiteY6" fmla="*/ 133107 h 37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9760" h="3787467">
                <a:moveTo>
                  <a:pt x="0" y="60419"/>
                </a:moveTo>
                <a:lnTo>
                  <a:pt x="3727048" y="3787467"/>
                </a:lnTo>
                <a:lnTo>
                  <a:pt x="0" y="3787467"/>
                </a:lnTo>
                <a:close/>
                <a:moveTo>
                  <a:pt x="281032" y="0"/>
                </a:moveTo>
                <a:lnTo>
                  <a:pt x="3819760" y="3538728"/>
                </a:lnTo>
                <a:lnTo>
                  <a:pt x="3686653" y="3538728"/>
                </a:lnTo>
                <a:lnTo>
                  <a:pt x="281032" y="133107"/>
                </a:lnTo>
                <a:close/>
              </a:path>
            </a:pathLst>
          </a:custGeom>
          <a:solidFill>
            <a:srgbClr val="D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sz="1350" b="0" noProof="1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3689364" y="629448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dirty="0" smtClean="0"/>
              <a:t>               1</a:t>
            </a:r>
            <a:endParaRPr lang="zh-CN" altLang="en-US" dirty="0"/>
          </a:p>
        </p:txBody>
      </p:sp>
      <p:sp>
        <p:nvSpPr>
          <p:cNvPr id="5" name="任意多边形 4"/>
          <p:cNvSpPr/>
          <p:nvPr userDrawn="1"/>
        </p:nvSpPr>
        <p:spPr>
          <a:xfrm>
            <a:off x="0" y="5157788"/>
            <a:ext cx="2159000" cy="1700212"/>
          </a:xfrm>
          <a:custGeom>
            <a:avLst/>
            <a:gdLst>
              <a:gd name="connsiteX0" fmla="*/ 0 w 3819760"/>
              <a:gd name="connsiteY0" fmla="*/ 60419 h 3787467"/>
              <a:gd name="connsiteX1" fmla="*/ 3727048 w 3819760"/>
              <a:gd name="connsiteY1" fmla="*/ 3787467 h 3787467"/>
              <a:gd name="connsiteX2" fmla="*/ 0 w 3819760"/>
              <a:gd name="connsiteY2" fmla="*/ 3787467 h 3787467"/>
              <a:gd name="connsiteX3" fmla="*/ 281032 w 3819760"/>
              <a:gd name="connsiteY3" fmla="*/ 0 h 3787467"/>
              <a:gd name="connsiteX4" fmla="*/ 3819760 w 3819760"/>
              <a:gd name="connsiteY4" fmla="*/ 3538728 h 3787467"/>
              <a:gd name="connsiteX5" fmla="*/ 3686653 w 3819760"/>
              <a:gd name="connsiteY5" fmla="*/ 3538728 h 3787467"/>
              <a:gd name="connsiteX6" fmla="*/ 281032 w 3819760"/>
              <a:gd name="connsiteY6" fmla="*/ 133107 h 3787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9760" h="3787467">
                <a:moveTo>
                  <a:pt x="0" y="60419"/>
                </a:moveTo>
                <a:lnTo>
                  <a:pt x="3727048" y="3787467"/>
                </a:lnTo>
                <a:lnTo>
                  <a:pt x="0" y="3787467"/>
                </a:lnTo>
                <a:close/>
                <a:moveTo>
                  <a:pt x="281032" y="0"/>
                </a:moveTo>
                <a:lnTo>
                  <a:pt x="3819760" y="3538728"/>
                </a:lnTo>
                <a:lnTo>
                  <a:pt x="3686653" y="3538728"/>
                </a:lnTo>
                <a:lnTo>
                  <a:pt x="281032" y="133107"/>
                </a:lnTo>
                <a:close/>
              </a:path>
            </a:pathLst>
          </a:custGeom>
          <a:solidFill>
            <a:srgbClr val="D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lt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auto">
              <a:buFont typeface="Arial" panose="020B0604020202020204" pitchFamily="34" charset="0"/>
              <a:buNone/>
              <a:defRPr/>
            </a:pPr>
            <a:endParaRPr lang="zh-CN" altLang="en-US" sz="1350" b="0" noProof="1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69A35-31E2-48B2-9F45-62DF6B8E4E0E}" type="datetimeFigureOut">
              <a:rPr lang="zh-CN" altLang="en-US"/>
            </a:fld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720395-AD7E-4093-A99A-F0041C4F6B6D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FF5FC-A0AB-4AB8-A6E4-0750B7E1201E}" type="datetimeFigureOut">
              <a:rPr lang="zh-CN" altLang="en-US"/>
            </a:fld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B01E6-0866-40BF-9737-7E128C602E16}" type="slidenum">
              <a:rPr altLang="zh-CN"/>
            </a:fld>
            <a:endParaRPr lang="zh-CN" altLang="zh-CN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just" eaLnBrk="0" hangingPunct="0">
              <a:lnSpc>
                <a:spcPct val="150000"/>
              </a:lnSpc>
              <a:buFont typeface="Wingdings" panose="05000000000000000000" pitchFamily="2" charset="2"/>
              <a:buChar char="u"/>
              <a:defRPr kumimoji="0" sz="1400" b="1">
                <a:solidFill>
                  <a:schemeClr val="tx2"/>
                </a:solidFill>
                <a:latin typeface="+mn-lt"/>
                <a:ea typeface="楷体_GB2312" pitchFamily="49" charset="-122"/>
              </a:defRPr>
            </a:lvl1pPr>
          </a:lstStyle>
          <a:p>
            <a:pPr>
              <a:defRPr/>
            </a:pPr>
            <a:fld id="{9C297C10-5EC1-4A0C-81C8-DFC7F106934A}" type="datetimeFigureOut">
              <a:rPr lang="zh-CN" altLang="en-US"/>
            </a:fld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0" hangingPunct="0">
              <a:lnSpc>
                <a:spcPct val="150000"/>
              </a:lnSpc>
              <a:buFont typeface="Wingdings" panose="05000000000000000000" pitchFamily="2" charset="2"/>
              <a:buChar char="u"/>
              <a:defRPr kumimoji="0" sz="1400" b="1">
                <a:solidFill>
                  <a:schemeClr val="tx2"/>
                </a:solidFill>
                <a:latin typeface="+mn-lt"/>
                <a:ea typeface="楷体_GB2312" pitchFamily="49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lnSpc>
                <a:spcPct val="150000"/>
              </a:lnSpc>
              <a:buFont typeface="Wingdings" panose="05000000000000000000" pitchFamily="2" charset="2"/>
              <a:buChar char="u"/>
              <a:defRPr sz="1400" noProof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</a:lstStyle>
          <a:p>
            <a:fld id="{3CAFC93A-2FFD-47FA-9196-A0C9194F66C8}" type="slidenum">
              <a:rPr altLang="zh-CN"/>
            </a:fld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46088" y="1484313"/>
            <a:ext cx="8229600" cy="45989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 idx="9"/>
          </p:nvPr>
        </p:nvSpPr>
        <p:spPr bwMode="auto">
          <a:xfrm>
            <a:off x="457200" y="11588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push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ahoma" panose="020B060403050404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u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lnSpc>
          <a:spcPct val="115000"/>
        </a:lnSpc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l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n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1800" b="1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1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ChangeArrowheads="1"/>
          </p:cNvSpPr>
          <p:nvPr/>
        </p:nvSpPr>
        <p:spPr bwMode="auto">
          <a:xfrm>
            <a:off x="1043305" y="2204720"/>
            <a:ext cx="7465060" cy="34010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square" lIns="90000" tIns="46800" rIns="90000" bIns="4680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上课地点：</a:t>
            </a:r>
            <a:r>
              <a:rPr lang="zh-CN" altLang="en-US" sz="2800" dirty="0"/>
              <a:t>基础实验大楼</a:t>
            </a:r>
            <a:endParaRPr lang="en-US" altLang="zh-CN" sz="2800" dirty="0"/>
          </a:p>
          <a:p>
            <a:pPr algn="l">
              <a:lnSpc>
                <a:spcPct val="150000"/>
              </a:lnSpc>
            </a:pPr>
            <a:r>
              <a:rPr lang="en-US" altLang="zh-CN" sz="2800" dirty="0"/>
              <a:t>   </a:t>
            </a:r>
            <a:r>
              <a:rPr lang="en-US" altLang="zh-CN" sz="2800" dirty="0" smtClean="0"/>
              <a:t>A502</a:t>
            </a:r>
            <a:r>
              <a:rPr lang="zh-CN" altLang="en-US" sz="2800" dirty="0"/>
              <a:t>、</a:t>
            </a:r>
            <a:r>
              <a:rPr lang="en-US" altLang="zh-CN" sz="2800" dirty="0"/>
              <a:t>A504</a:t>
            </a:r>
            <a:r>
              <a:rPr lang="zh-CN" altLang="en-US" sz="2800" dirty="0"/>
              <a:t>、</a:t>
            </a:r>
            <a:r>
              <a:rPr lang="en-US" altLang="zh-CN" sz="2800" dirty="0" smtClean="0"/>
              <a:t>A508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A510</a:t>
            </a:r>
            <a:endParaRPr lang="en-US" altLang="zh-CN" sz="2800" dirty="0"/>
          </a:p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>
                <a:solidFill>
                  <a:srgbClr val="C00000"/>
                </a:solidFill>
                <a:cs typeface="Times New Roman" panose="02020603050405020304" pitchFamily="18" charset="0"/>
              </a:rPr>
              <a:t>上课时间：</a:t>
            </a:r>
            <a:endParaRPr lang="zh-CN" altLang="en-US" sz="2800" dirty="0">
              <a:solidFill>
                <a:srgbClr val="C00000"/>
              </a:solidFill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cs typeface="Times New Roman" panose="02020603050405020304" pitchFamily="18" charset="0"/>
              </a:rPr>
              <a:t>第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13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周</a:t>
            </a:r>
            <a:r>
              <a:rPr lang="zh-CN" altLang="en-US" sz="2800" dirty="0">
                <a:cs typeface="Times New Roman" panose="02020603050405020304" pitchFamily="18" charset="0"/>
              </a:rPr>
              <a:t>星期六和星期天上午</a:t>
            </a:r>
            <a:r>
              <a:rPr lang="en-US" altLang="zh-CN" sz="2800" dirty="0">
                <a:cs typeface="Times New Roman" panose="02020603050405020304" pitchFamily="18" charset="0"/>
              </a:rPr>
              <a:t>8:30-</a:t>
            </a:r>
            <a:r>
              <a:rPr lang="zh-CN" altLang="en-US" sz="2800" dirty="0">
                <a:cs typeface="Times New Roman" panose="02020603050405020304" pitchFamily="18" charset="0"/>
              </a:rPr>
              <a:t>晚上</a:t>
            </a:r>
            <a:r>
              <a:rPr lang="en-US" altLang="zh-CN" sz="2800" dirty="0">
                <a:cs typeface="Times New Roman" panose="02020603050405020304" pitchFamily="18" charset="0"/>
              </a:rPr>
              <a:t>22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:00</a:t>
            </a:r>
            <a:endParaRPr lang="en-US" altLang="zh-CN" sz="2800" dirty="0" smtClean="0"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zh-CN" altLang="en-US" sz="2800" dirty="0">
                <a:cs typeface="Times New Roman" panose="02020603050405020304" pitchFamily="18" charset="0"/>
              </a:rPr>
              <a:t>第</a:t>
            </a:r>
            <a:r>
              <a:rPr lang="en-US" altLang="zh-CN" sz="2800" dirty="0">
                <a:cs typeface="Times New Roman" panose="02020603050405020304" pitchFamily="18" charset="0"/>
              </a:rPr>
              <a:t>14</a:t>
            </a:r>
            <a:r>
              <a:rPr lang="zh-CN" altLang="en-US" sz="2800" dirty="0">
                <a:cs typeface="Times New Roman" panose="02020603050405020304" pitchFamily="18" charset="0"/>
              </a:rPr>
              <a:t>周星期天</a:t>
            </a:r>
            <a:r>
              <a:rPr lang="zh-CN" altLang="en-US" sz="2800" dirty="0">
                <a:cs typeface="Times New Roman" panose="02020603050405020304" pitchFamily="18" charset="0"/>
                <a:sym typeface="+mn-ea"/>
              </a:rPr>
              <a:t>上午</a:t>
            </a:r>
            <a:r>
              <a:rPr lang="en-US" altLang="zh-CN" sz="2800" dirty="0">
                <a:cs typeface="Times New Roman" panose="02020603050405020304" pitchFamily="18" charset="0"/>
                <a:sym typeface="+mn-ea"/>
              </a:rPr>
              <a:t>8:30-</a:t>
            </a:r>
            <a:r>
              <a:rPr lang="zh-CN" altLang="en-US" sz="2800" dirty="0">
                <a:cs typeface="Times New Roman" panose="02020603050405020304" pitchFamily="18" charset="0"/>
                <a:sym typeface="+mn-ea"/>
              </a:rPr>
              <a:t>下午</a:t>
            </a:r>
            <a:r>
              <a:rPr lang="en-US" altLang="zh-CN" sz="2800" dirty="0">
                <a:cs typeface="Times New Roman" panose="02020603050405020304" pitchFamily="18" charset="0"/>
                <a:sym typeface="+mn-ea"/>
              </a:rPr>
              <a:t>17</a:t>
            </a:r>
            <a:r>
              <a:rPr lang="en-US" altLang="zh-CN" sz="2800" dirty="0" smtClean="0">
                <a:cs typeface="Times New Roman" panose="02020603050405020304" pitchFamily="18" charset="0"/>
                <a:sym typeface="+mn-ea"/>
              </a:rPr>
              <a:t>:30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4099" name="Rectangle 2"/>
          <p:cNvSpPr>
            <a:spLocks noChangeArrowheads="1"/>
          </p:cNvSpPr>
          <p:nvPr/>
        </p:nvSpPr>
        <p:spPr bwMode="auto">
          <a:xfrm>
            <a:off x="701622" y="215856"/>
            <a:ext cx="7924800" cy="914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 eaLnBrk="1" hangingPunct="1"/>
            <a:r>
              <a:rPr lang="en-US" altLang="zh-CN" sz="5400" dirty="0">
                <a:solidFill>
                  <a:srgbClr val="FF0000"/>
                </a:solidFill>
              </a:rPr>
              <a:t>EDA</a:t>
            </a:r>
            <a:r>
              <a:rPr lang="zh-CN" altLang="en-US" sz="5400" dirty="0">
                <a:solidFill>
                  <a:srgbClr val="FF0000"/>
                </a:solidFill>
              </a:rPr>
              <a:t>实验</a:t>
            </a:r>
            <a:endParaRPr lang="zh-CN" altLang="en-US" sz="5400" b="0" dirty="0">
              <a:solidFill>
                <a:srgbClr val="0000CC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9340" y="1196975"/>
            <a:ext cx="45720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latinLnBrk="0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>
                <a:cs typeface="Times New Roman" panose="02020603050405020304" pitchFamily="18" charset="0"/>
                <a:sym typeface="+mn-ea"/>
              </a:rPr>
              <a:t>指导老师：</a:t>
            </a:r>
            <a:r>
              <a:rPr lang="en-US" altLang="zh-CN" sz="2800" dirty="0"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sz="2800" dirty="0">
                <a:cs typeface="Times New Roman" panose="02020603050405020304" pitchFamily="18" charset="0"/>
                <a:sym typeface="+mn-ea"/>
              </a:rPr>
              <a:t>陈学英</a:t>
            </a:r>
            <a:r>
              <a:rPr lang="en-US" altLang="zh-CN" sz="2800" dirty="0"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2800" dirty="0">
                <a:cs typeface="Times New Roman" panose="02020603050405020304" pitchFamily="18" charset="0"/>
                <a:sym typeface="+mn-ea"/>
              </a:rPr>
              <a:t>屈家松</a:t>
            </a:r>
            <a:endParaRPr lang="zh-CN" altLang="en-US" sz="2800" dirty="0"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5569" y="1274733"/>
            <a:ext cx="334449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 smtClean="0">
                <a:latin typeface="楷体_GB2312"/>
              </a:rPr>
              <a:t>五</a:t>
            </a:r>
            <a:r>
              <a:rPr lang="en-US" altLang="zh-CN" sz="2800" kern="100" dirty="0" smtClean="0">
                <a:latin typeface="楷体_GB2312"/>
              </a:rPr>
              <a:t>.</a:t>
            </a:r>
            <a:r>
              <a:rPr lang="zh-CN" altLang="en-US" sz="2800" kern="100" dirty="0">
                <a:latin typeface="Times New Roman" panose="02020603050405020304" pitchFamily="18" charset="0"/>
              </a:rPr>
              <a:t>数码管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92083" y="4597416"/>
            <a:ext cx="5476950" cy="20928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000" dirty="0"/>
              <a:t>接口信号</a:t>
            </a:r>
            <a:r>
              <a:rPr lang="zh-CN" altLang="zh-CN" sz="2000" dirty="0" smtClean="0"/>
              <a:t>：</a:t>
            </a:r>
            <a:r>
              <a:rPr lang="zh-CN" altLang="en-US" sz="2000" dirty="0" smtClean="0"/>
              <a:t>数码管选管信号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 smtClean="0"/>
              <a:t>AN0</a:t>
            </a:r>
            <a:r>
              <a:rPr lang="zh-CN" altLang="zh-CN" sz="2000" dirty="0"/>
              <a:t>，</a:t>
            </a:r>
            <a:r>
              <a:rPr lang="en-US" altLang="zh-CN" sz="2000" dirty="0"/>
              <a:t>AN1</a:t>
            </a:r>
            <a:r>
              <a:rPr lang="zh-CN" altLang="zh-CN" sz="2000" dirty="0"/>
              <a:t>，</a:t>
            </a:r>
            <a:r>
              <a:rPr lang="en-US" altLang="zh-CN" sz="2000" dirty="0"/>
              <a:t>AN2</a:t>
            </a:r>
            <a:r>
              <a:rPr lang="zh-CN" altLang="zh-CN" sz="2000" dirty="0"/>
              <a:t>，</a:t>
            </a:r>
            <a:r>
              <a:rPr lang="en-US" altLang="zh-CN" sz="2000" dirty="0"/>
              <a:t>AN3</a:t>
            </a:r>
            <a:r>
              <a:rPr lang="zh-CN" altLang="zh-CN" sz="2000" dirty="0" smtClean="0"/>
              <a:t>，</a:t>
            </a:r>
            <a:r>
              <a:rPr lang="zh-CN" altLang="zh-CN" sz="2000" dirty="0" smtClean="0">
                <a:solidFill>
                  <a:srgbClr val="FF0000"/>
                </a:solidFill>
              </a:rPr>
              <a:t>低</a:t>
            </a:r>
            <a:r>
              <a:rPr lang="zh-CN" altLang="zh-CN" sz="2000" dirty="0">
                <a:solidFill>
                  <a:srgbClr val="FF0000"/>
                </a:solidFill>
              </a:rPr>
              <a:t>电平有效</a:t>
            </a:r>
            <a:r>
              <a:rPr lang="zh-CN" altLang="zh-CN" sz="2000" dirty="0"/>
              <a:t>；</a:t>
            </a:r>
            <a:endParaRPr lang="zh-CN" altLang="zh-CN" sz="2000" dirty="0"/>
          </a:p>
          <a:p>
            <a:pPr>
              <a:lnSpc>
                <a:spcPct val="120000"/>
              </a:lnSpc>
              <a:spcBef>
                <a:spcPts val="1200"/>
              </a:spcBef>
            </a:pPr>
            <a:r>
              <a:rPr lang="zh-CN" altLang="zh-CN" sz="2000" dirty="0" smtClean="0"/>
              <a:t>数码</a:t>
            </a:r>
            <a:r>
              <a:rPr lang="zh-CN" altLang="zh-CN" sz="2000" dirty="0"/>
              <a:t>管段信号</a:t>
            </a:r>
            <a:r>
              <a:rPr lang="zh-CN" altLang="zh-CN" sz="2000" dirty="0" smtClean="0"/>
              <a:t>：</a:t>
            </a:r>
            <a:endParaRPr lang="en-US" altLang="zh-CN" sz="2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 smtClean="0"/>
              <a:t>CA</a:t>
            </a:r>
            <a:r>
              <a:rPr lang="zh-CN" altLang="zh-CN" sz="2000" dirty="0"/>
              <a:t>，</a:t>
            </a:r>
            <a:r>
              <a:rPr lang="en-US" altLang="zh-CN" sz="2000" dirty="0"/>
              <a:t>CB</a:t>
            </a:r>
            <a:r>
              <a:rPr lang="zh-CN" altLang="zh-CN" sz="2000" dirty="0"/>
              <a:t>，</a:t>
            </a:r>
            <a:r>
              <a:rPr lang="en-US" altLang="zh-CN" sz="2000" dirty="0"/>
              <a:t>CC</a:t>
            </a:r>
            <a:r>
              <a:rPr lang="zh-CN" altLang="zh-CN" sz="2000" dirty="0"/>
              <a:t>，</a:t>
            </a:r>
            <a:r>
              <a:rPr lang="en-US" altLang="zh-CN" sz="2000" dirty="0"/>
              <a:t>CD</a:t>
            </a:r>
            <a:r>
              <a:rPr lang="zh-CN" altLang="zh-CN" sz="2000" dirty="0"/>
              <a:t>，</a:t>
            </a:r>
            <a:r>
              <a:rPr lang="en-US" altLang="zh-CN" sz="2000" dirty="0"/>
              <a:t>CE</a:t>
            </a:r>
            <a:r>
              <a:rPr lang="zh-CN" altLang="zh-CN" sz="2000" dirty="0"/>
              <a:t>，</a:t>
            </a:r>
            <a:r>
              <a:rPr lang="en-US" altLang="zh-CN" sz="2000" dirty="0"/>
              <a:t>CF</a:t>
            </a:r>
            <a:r>
              <a:rPr lang="zh-CN" altLang="zh-CN" sz="2000" dirty="0"/>
              <a:t>，</a:t>
            </a:r>
            <a:r>
              <a:rPr lang="en-US" altLang="zh-CN" sz="2000" dirty="0"/>
              <a:t>CG</a:t>
            </a:r>
            <a:r>
              <a:rPr lang="zh-CN" altLang="zh-CN" sz="2000" dirty="0"/>
              <a:t>，</a:t>
            </a:r>
            <a:r>
              <a:rPr lang="en-US" altLang="zh-CN" sz="2000" dirty="0" smtClean="0"/>
              <a:t>DP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共阳， </a:t>
            </a:r>
            <a:r>
              <a:rPr lang="zh-CN" altLang="zh-CN" sz="2000" dirty="0" smtClean="0">
                <a:solidFill>
                  <a:srgbClr val="FF0000"/>
                </a:solidFill>
              </a:rPr>
              <a:t>低</a:t>
            </a:r>
            <a:r>
              <a:rPr lang="zh-CN" altLang="zh-CN" sz="2000" dirty="0">
                <a:solidFill>
                  <a:srgbClr val="FF0000"/>
                </a:solidFill>
              </a:rPr>
              <a:t>电平点亮</a:t>
            </a:r>
            <a:r>
              <a:rPr lang="zh-CN" altLang="zh-CN" sz="2000" dirty="0"/>
              <a:t>。</a:t>
            </a:r>
            <a:endParaRPr lang="zh-CN" altLang="zh-CN" sz="20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397650" y="1570177"/>
          <a:ext cx="2294361" cy="408611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296365"/>
                <a:gridCol w="997996"/>
              </a:tblGrid>
              <a:tr h="4064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AN0</a:t>
                      </a:r>
                      <a:r>
                        <a:rPr lang="zh-CN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（低）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F12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1370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1114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M13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K14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L14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CB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CC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N14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CD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N11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CE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CF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L13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CG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0548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DP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N13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08" y="2041506"/>
            <a:ext cx="4805892" cy="245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5569" y="1311246"/>
            <a:ext cx="334449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>
                <a:latin typeface="楷体_GB2312"/>
              </a:rPr>
              <a:t>六</a:t>
            </a:r>
            <a:r>
              <a:rPr lang="en-US" altLang="zh-CN" sz="2800" kern="100" dirty="0" smtClean="0">
                <a:latin typeface="楷体_GB2312"/>
              </a:rPr>
              <a:t>.</a:t>
            </a:r>
            <a:r>
              <a:rPr lang="zh-CN" altLang="en-US" sz="2800" kern="100" dirty="0" smtClean="0">
                <a:latin typeface="Times New Roman" panose="02020603050405020304" pitchFamily="18" charset="0"/>
              </a:rPr>
              <a:t>用户自定义接口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045200" y="1895454"/>
          <a:ext cx="2345266" cy="38201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25127"/>
                <a:gridCol w="1020139"/>
              </a:tblGrid>
              <a:tr h="542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1840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1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JA4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B5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JB1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C6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JB2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B6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JB3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C5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JB4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B7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98707" y="2191151"/>
            <a:ext cx="2063385" cy="3281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800"/>
              </a:lnSpc>
              <a:spcBef>
                <a:spcPts val="600"/>
              </a:spcBef>
              <a:spcAft>
                <a:spcPts val="360"/>
              </a:spcAft>
            </a:pPr>
            <a:r>
              <a:rPr lang="en-US" altLang="zh-CN" sz="2200" kern="100" dirty="0" smtClean="0">
                <a:latin typeface="Times New Roman" panose="02020603050405020304" pitchFamily="18" charset="0"/>
                <a:ea typeface="楷体_GB2312"/>
              </a:rPr>
              <a:t>1.   JA</a:t>
            </a:r>
            <a:r>
              <a:rPr lang="zh-CN" altLang="en-US" sz="2200" kern="100" dirty="0" smtClean="0">
                <a:latin typeface="Times New Roman" panose="02020603050405020304" pitchFamily="18" charset="0"/>
                <a:ea typeface="楷体_GB2312"/>
              </a:rPr>
              <a:t>，</a:t>
            </a:r>
            <a:r>
              <a:rPr lang="en-US" altLang="zh-CN" sz="2200" kern="100" dirty="0" smtClean="0">
                <a:latin typeface="Times New Roman" panose="02020603050405020304" pitchFamily="18" charset="0"/>
                <a:ea typeface="楷体_GB2312"/>
              </a:rPr>
              <a:t>JB</a:t>
            </a:r>
            <a:r>
              <a:rPr lang="zh-CN" altLang="zh-CN" sz="2200" kern="100" dirty="0">
                <a:latin typeface="Times New Roman" panose="02020603050405020304" pitchFamily="18" charset="0"/>
                <a:ea typeface="楷体_GB2312"/>
              </a:rPr>
              <a:t>接口</a:t>
            </a:r>
            <a:endParaRPr lang="zh-CN" altLang="zh-CN" sz="2200" kern="100" dirty="0">
              <a:latin typeface="Times New Roman" panose="02020603050405020304" pitchFamily="18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64" y="2636137"/>
            <a:ext cx="3652835" cy="373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5569" y="1274733"/>
            <a:ext cx="334449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>
                <a:latin typeface="楷体_GB2312"/>
              </a:rPr>
              <a:t>六</a:t>
            </a:r>
            <a:r>
              <a:rPr lang="en-US" altLang="zh-CN" sz="2800" kern="100" dirty="0" smtClean="0">
                <a:latin typeface="楷体_GB2312"/>
              </a:rPr>
              <a:t>.</a:t>
            </a:r>
            <a:r>
              <a:rPr lang="zh-CN" altLang="en-US" sz="2800" kern="100" dirty="0" smtClean="0">
                <a:latin typeface="Times New Roman" panose="02020603050405020304" pitchFamily="18" charset="0"/>
              </a:rPr>
              <a:t>用户自定义接口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032520" y="1895454"/>
          <a:ext cx="2345266" cy="382018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25127"/>
                <a:gridCol w="1020139"/>
              </a:tblGrid>
              <a:tr h="5420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A9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1840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B9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149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JC3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A10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JC4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C9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JD1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JD2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A13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JD3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07454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JD4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98707" y="2191151"/>
            <a:ext cx="206338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800"/>
              </a:lnSpc>
              <a:spcBef>
                <a:spcPts val="600"/>
              </a:spcBef>
              <a:spcAft>
                <a:spcPts val="360"/>
              </a:spcAft>
            </a:pPr>
            <a:r>
              <a:rPr lang="en-US" altLang="zh-CN" sz="2200" kern="100" dirty="0" smtClean="0">
                <a:latin typeface="Times New Roman" panose="02020603050405020304" pitchFamily="18" charset="0"/>
                <a:ea typeface="楷体_GB2312"/>
              </a:rPr>
              <a:t>1.   JC</a:t>
            </a:r>
            <a:r>
              <a:rPr lang="zh-CN" altLang="en-US" sz="2200" kern="100" dirty="0" smtClean="0">
                <a:latin typeface="Times New Roman" panose="02020603050405020304" pitchFamily="18" charset="0"/>
                <a:ea typeface="楷体_GB2312"/>
              </a:rPr>
              <a:t>，</a:t>
            </a:r>
            <a:r>
              <a:rPr lang="en-US" altLang="zh-CN" sz="2200" kern="100" dirty="0" smtClean="0">
                <a:latin typeface="Times New Roman" panose="02020603050405020304" pitchFamily="18" charset="0"/>
                <a:ea typeface="楷体_GB2312"/>
              </a:rPr>
              <a:t>JD</a:t>
            </a:r>
            <a:r>
              <a:rPr lang="zh-CN" altLang="zh-CN" sz="2200" kern="100" dirty="0" smtClean="0">
                <a:latin typeface="Times New Roman" panose="02020603050405020304" pitchFamily="18" charset="0"/>
                <a:ea typeface="楷体_GB2312"/>
              </a:rPr>
              <a:t>接口</a:t>
            </a:r>
            <a:endParaRPr lang="zh-CN" altLang="zh-CN" sz="2200" kern="100" dirty="0">
              <a:latin typeface="Times New Roman" panose="02020603050405020304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321" y="2631135"/>
            <a:ext cx="3534304" cy="371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75569" y="1165194"/>
            <a:ext cx="3344498" cy="65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 smtClean="0">
                <a:latin typeface="楷体_GB2312"/>
              </a:rPr>
              <a:t>电路汇总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343" y="1931967"/>
            <a:ext cx="3212570" cy="44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5192721" y="1417486"/>
          <a:ext cx="3527003" cy="519498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21700"/>
                <a:gridCol w="478610"/>
                <a:gridCol w="728007"/>
                <a:gridCol w="483545"/>
                <a:gridCol w="648613"/>
                <a:gridCol w="566528"/>
              </a:tblGrid>
              <a:tr h="264056">
                <a:tc gridSpan="6"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常用用户已定义</a:t>
                      </a:r>
                      <a:r>
                        <a:rPr lang="en-US" sz="700" kern="100">
                          <a:effectLst/>
                        </a:rPr>
                        <a:t>I/O</a:t>
                      </a:r>
                      <a:r>
                        <a:rPr lang="zh-CN" sz="700" kern="100">
                          <a:effectLst/>
                        </a:rPr>
                        <a:t>口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信号名称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信号名称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信号名称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系统时钟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按钮开关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数码管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MCLK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B8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BTN0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G12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AN0</a:t>
                      </a:r>
                      <a:r>
                        <a:rPr lang="zh-CN" sz="700" kern="100">
                          <a:effectLst/>
                        </a:rPr>
                        <a:t>（低）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F12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UCLK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BTN1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C11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AN1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64099"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拨动开关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BTN2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AN2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P11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BTN3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AN3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K14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</a:t>
                      </a:r>
                      <a:r>
                        <a:rPr lang="zh-CN" sz="700" kern="100">
                          <a:effectLst/>
                        </a:rPr>
                        <a:t>指示灯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CA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L14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K3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CB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H12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M11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CC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N14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G3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P7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CD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N11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F3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P6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CE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P12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E2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CF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SW7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CG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M12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790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P4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DP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N13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LED7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G1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用户自定义</a:t>
                      </a:r>
                      <a:r>
                        <a:rPr lang="en-US" sz="700" kern="100">
                          <a:effectLst/>
                        </a:rPr>
                        <a:t>I/O</a:t>
                      </a:r>
                      <a:r>
                        <a:rPr lang="zh-CN" sz="700" kern="100">
                          <a:effectLst/>
                        </a:rPr>
                        <a:t>口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JA</a:t>
                      </a:r>
                      <a:r>
                        <a:rPr lang="zh-CN" sz="700" kern="100">
                          <a:effectLst/>
                        </a:rPr>
                        <a:t>口信号名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JB</a:t>
                      </a:r>
                      <a:r>
                        <a:rPr lang="zh-CN" sz="700" kern="100">
                          <a:effectLst/>
                        </a:rPr>
                        <a:t>口信号名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JC</a:t>
                      </a:r>
                      <a:r>
                        <a:rPr lang="zh-CN" sz="700" kern="100">
                          <a:effectLst/>
                        </a:rPr>
                        <a:t>口信号名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JA1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JB1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JC1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A9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JA2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JB2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B6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JC2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B9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JA3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JB3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JC3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A10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JA4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B5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JB4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B7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JC4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C9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JD</a:t>
                      </a:r>
                      <a:r>
                        <a:rPr lang="zh-CN" sz="700" kern="100">
                          <a:effectLst/>
                        </a:rPr>
                        <a:t>口信号名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700" kern="100">
                          <a:effectLst/>
                        </a:rPr>
                        <a:t>管脚号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JD1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JD2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A13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JD3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C13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  <a:tr h="1856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JD4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D12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>
                          <a:effectLst/>
                        </a:rPr>
                        <a:t> </a:t>
                      </a:r>
                      <a:endParaRPr lang="zh-CN" sz="7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700" kern="100" dirty="0">
                          <a:effectLst/>
                        </a:rPr>
                        <a:t> </a:t>
                      </a:r>
                      <a:endParaRPr lang="zh-CN" sz="7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2929" marR="42929" marT="0" marB="0"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7"/>
          <p:cNvSpPr txBox="1"/>
          <p:nvPr/>
        </p:nvSpPr>
        <p:spPr>
          <a:xfrm>
            <a:off x="1360488" y="1474788"/>
            <a:ext cx="1233487" cy="36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342900" lvl="0" indent="-342900">
              <a:lnSpc>
                <a:spcPct val="100000"/>
              </a:lnSpc>
              <a:spcBef>
                <a:spcPct val="50000"/>
              </a:spcBef>
              <a:buClr>
                <a:srgbClr val="0000FF"/>
              </a:buClr>
              <a:buSzTx/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数码管：</a:t>
            </a:r>
            <a:endParaRPr lang="zh-CN" altLang="en-US" sz="1800" dirty="0">
              <a:latin typeface="宋体" panose="02010600030101010101" pitchFamily="2" charset="-122"/>
            </a:endParaRPr>
          </a:p>
        </p:txBody>
      </p:sp>
      <p:pic>
        <p:nvPicPr>
          <p:cNvPr id="129031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3650" y="1503363"/>
            <a:ext cx="1114425" cy="1206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032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474788"/>
            <a:ext cx="2808288" cy="159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151188"/>
            <a:ext cx="6194425" cy="2149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矩形 1"/>
          <p:cNvSpPr/>
          <p:nvPr/>
        </p:nvSpPr>
        <p:spPr>
          <a:xfrm>
            <a:off x="392113" y="5419725"/>
            <a:ext cx="8281987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显示模块</a:t>
            </a:r>
            <a:r>
              <a:rPr lang="zh-CN" altLang="en-US" sz="1800" dirty="0">
                <a:latin typeface="Arial" panose="020B0604020202020204" pitchFamily="34" charset="0"/>
                <a:ea typeface="等线" panose="02010600030101010101" pitchFamily="2" charset="-122"/>
              </a:rPr>
              <a:t>按照动态扫描方式连接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,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数码管依次点亮每一个时刻只有一个数码管被点亮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,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利用人眼视觉暂留效应使数据完整显示。若数码管刷新频率太低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,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则显示数据会呈现依次点亮效果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;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若刷新频率太高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,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则数码管点亮时间太短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, 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亮度较低。</a:t>
            </a:r>
            <a:endParaRPr lang="zh-CN" altLang="zh-CN" sz="1800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6391" name="Text Box 4"/>
          <p:cNvSpPr txBox="1"/>
          <p:nvPr/>
        </p:nvSpPr>
        <p:spPr>
          <a:xfrm>
            <a:off x="1908175" y="405130"/>
            <a:ext cx="6395085" cy="583565"/>
          </a:xfrm>
          <a:prstGeom prst="rect">
            <a:avLst/>
          </a:prstGeom>
          <a:noFill/>
          <a:ln w="12700">
            <a:noFill/>
          </a:ln>
        </p:spPr>
        <p:txBody>
          <a:bodyPr wrap="square" lIns="92075" tIns="46038" rIns="92075" bIns="46038"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57200" lvl="0" indent="-457200" eaLnBrk="1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0000DA"/>
                </a:solidFill>
                <a:ea typeface="仿宋_GB2312" pitchFamily="49" charset="-122"/>
              </a:rPr>
              <a:t>外接</a:t>
            </a:r>
            <a:r>
              <a:rPr lang="en-US" altLang="zh-CN" sz="3200" dirty="0">
                <a:solidFill>
                  <a:srgbClr val="0000DA"/>
                </a:solidFill>
                <a:ea typeface="仿宋_GB2312" pitchFamily="49" charset="-122"/>
              </a:rPr>
              <a:t>8</a:t>
            </a:r>
            <a:r>
              <a:rPr lang="zh-CN" altLang="en-US" sz="3200" dirty="0">
                <a:solidFill>
                  <a:srgbClr val="0000DA"/>
                </a:solidFill>
                <a:ea typeface="仿宋_GB2312" pitchFamily="49" charset="-122"/>
              </a:rPr>
              <a:t>位数码管显示控制模块</a:t>
            </a:r>
            <a:endParaRPr lang="zh-CN" altLang="en-US" sz="3200" dirty="0">
              <a:solidFill>
                <a:srgbClr val="0000DA"/>
              </a:solidFill>
              <a:ea typeface="仿宋_GB2312" pitchFamily="49" charset="-122"/>
            </a:endParaRP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1331913" y="404813"/>
            <a:ext cx="59769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外接数码管模块电路图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1507" name="图片 7"/>
          <p:cNvPicPr>
            <a:picLocks noChangeAspect="1"/>
          </p:cNvPicPr>
          <p:nvPr/>
        </p:nvPicPr>
        <p:blipFill>
          <a:blip r:embed="rId1"/>
          <a:srcRect t="5818" r="1184" b="15356"/>
          <a:stretch>
            <a:fillRect/>
          </a:stretch>
        </p:blipFill>
        <p:spPr>
          <a:xfrm>
            <a:off x="34925" y="1123950"/>
            <a:ext cx="9188450" cy="26114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08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3" y="3784600"/>
            <a:ext cx="8067675" cy="2981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9" name="文本框 4"/>
          <p:cNvSpPr txBox="1"/>
          <p:nvPr/>
        </p:nvSpPr>
        <p:spPr>
          <a:xfrm>
            <a:off x="300038" y="149225"/>
            <a:ext cx="40084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11111001 00000001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448435"/>
            <a:ext cx="9144000" cy="4771390"/>
          </a:xfrm>
          <a:prstGeom prst="rect">
            <a:avLst/>
          </a:prstGeom>
        </p:spPr>
      </p:pic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1331913" y="404813"/>
            <a:ext cx="59769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外接数码管模块电路图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2"/>
          <p:cNvSpPr>
            <a:spLocks noGrp="1" noRot="1"/>
          </p:cNvSpPr>
          <p:nvPr/>
        </p:nvSpPr>
        <p:spPr>
          <a:xfrm>
            <a:off x="1331913" y="404813"/>
            <a:ext cx="5976937" cy="72072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32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 74HC595</a:t>
            </a:r>
            <a:r>
              <a:rPr lang="zh-CN" altLang="en-US" sz="3200" b="1" dirty="0">
                <a:solidFill>
                  <a:srgbClr val="FF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内部等效电路 </a:t>
            </a:r>
            <a:endParaRPr lang="zh-CN" altLang="en-US" sz="3200" b="1" dirty="0">
              <a:solidFill>
                <a:srgbClr val="FF0000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  <p:pic>
        <p:nvPicPr>
          <p:cNvPr id="20483" name="图片 15" descr="查看源图像"/>
          <p:cNvPicPr>
            <a:picLocks noChangeAspect="1"/>
          </p:cNvPicPr>
          <p:nvPr/>
        </p:nvPicPr>
        <p:blipFill>
          <a:blip r:embed="rId1"/>
          <a:srcRect l="4022" t="12173" r="2011"/>
          <a:stretch>
            <a:fillRect/>
          </a:stretch>
        </p:blipFill>
        <p:spPr>
          <a:xfrm>
            <a:off x="539750" y="1196975"/>
            <a:ext cx="8108950" cy="3795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4" name="文本框 99"/>
          <p:cNvSpPr txBox="1"/>
          <p:nvPr/>
        </p:nvSpPr>
        <p:spPr>
          <a:xfrm>
            <a:off x="250825" y="5156200"/>
            <a:ext cx="8888413" cy="17541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2667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SCLK上升沿，</a:t>
            </a:r>
            <a:r>
              <a:rPr lang="en-US" altLang="zh-CN" sz="1800" dirty="0">
                <a:latin typeface="等线" panose="02010600030101010101" pitchFamily="2" charset="-122"/>
              </a:rPr>
              <a:t>S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I输入给第一位移位寄存器，第二个SCLK升沿到来，第一位寄存器的值移给第二位寄存器，以此类推，直到八位移位寄存器均有数据后，QH'串行输出第八位移位寄存器的值，QH'不受输出使能控制。</a:t>
            </a:r>
            <a:endParaRPr lang="zh-CN" altLang="zh-CN" sz="1800" dirty="0">
              <a:latin typeface="Arial" panose="020B0604020202020204" pitchFamily="34" charset="0"/>
              <a:ea typeface="等线" panose="02010600030101010101" pitchFamily="2" charset="-122"/>
            </a:endParaRPr>
          </a:p>
          <a:p>
            <a:pPr marL="0" lvl="0" indent="266700"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另外，当RCLK升沿到来时，移位寄存器的值会被同时赋值给储存寄存器之中，输出使能有效时，QA~QH（</a:t>
            </a:r>
            <a:r>
              <a:rPr lang="en-US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QH</a:t>
            </a:r>
            <a:r>
              <a:rPr lang="zh-CN" altLang="en-US" sz="1800" dirty="0">
                <a:latin typeface="Arial" panose="020B0604020202020204" pitchFamily="34" charset="0"/>
                <a:ea typeface="等线" panose="02010600030101010101" pitchFamily="2" charset="-122"/>
              </a:rPr>
              <a:t>为第一个时钟输入数据）</a:t>
            </a:r>
            <a:r>
              <a:rPr lang="zh-CN" altLang="zh-CN" sz="1800" dirty="0">
                <a:latin typeface="Arial" panose="020B0604020202020204" pitchFamily="34" charset="0"/>
                <a:ea typeface="等线" panose="02010600030101010101" pitchFamily="2" charset="-122"/>
              </a:rPr>
              <a:t>会并行输出储存寄存器中的值，否则使能为高，QA~QH并行输出为高阻。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0485" name="文本框 4"/>
          <p:cNvSpPr txBox="1"/>
          <p:nvPr/>
        </p:nvSpPr>
        <p:spPr>
          <a:xfrm>
            <a:off x="300038" y="149225"/>
            <a:ext cx="4008437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11111001 00000001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  <p:sp>
        <p:nvSpPr>
          <p:cNvPr id="20486" name="文本框 5"/>
          <p:cNvSpPr txBox="1"/>
          <p:nvPr/>
        </p:nvSpPr>
        <p:spPr>
          <a:xfrm>
            <a:off x="238125" y="488950"/>
            <a:ext cx="4008438" cy="4246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 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0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1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2"/>
          <p:cNvSpPr txBox="1">
            <a:spLocks noRot="1" noChangeArrowheads="1"/>
          </p:cNvSpPr>
          <p:nvPr/>
        </p:nvSpPr>
        <p:spPr bwMode="auto">
          <a:xfrm>
            <a:off x="1331913" y="404813"/>
            <a:ext cx="59769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 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黑体" panose="02010609060101010101" pitchFamily="49" charset="-122"/>
                <a:cs typeface="+mj-cs"/>
              </a:rPr>
              <a:t>外接数码管时序图 </a:t>
            </a:r>
            <a:endParaRPr kumimoji="0" lang="zh-CN" altLang="en-US" sz="32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3555" name="文本框 99"/>
          <p:cNvSpPr txBox="1"/>
          <p:nvPr/>
        </p:nvSpPr>
        <p:spPr>
          <a:xfrm>
            <a:off x="304800" y="1339850"/>
            <a:ext cx="8534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u"/>
              <a:defRPr sz="22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457200"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zh-CN" sz="2000" dirty="0">
                <a:latin typeface="Arial" panose="020B0604020202020204" pitchFamily="34" charset="0"/>
                <a:ea typeface="等线" panose="02010600030101010101" pitchFamily="2" charset="-122"/>
              </a:rPr>
              <a:t>下图时序传输的数据为</a:t>
            </a:r>
            <a:r>
              <a:rPr lang="en-US" altLang="zh-CN" sz="2000" dirty="0">
                <a:latin typeface="等线" panose="02010600030101010101" pitchFamily="2" charset="-122"/>
              </a:rPr>
              <a:t>16‘b1000000-10000000</a:t>
            </a:r>
            <a:r>
              <a:rPr lang="zh-CN" altLang="zh-CN" sz="2000" dirty="0">
                <a:latin typeface="Arial" panose="020B0604020202020204" pitchFamily="34" charset="0"/>
                <a:ea typeface="等线" panose="02010600030101010101" pitchFamily="2" charset="-122"/>
              </a:rPr>
              <a:t>。</a:t>
            </a:r>
            <a:endParaRPr lang="zh-CN" altLang="en-US" sz="2000" dirty="0">
              <a:latin typeface="Arial" panose="020B0604020202020204" pitchFamily="34" charset="0"/>
            </a:endParaRPr>
          </a:p>
        </p:txBody>
      </p:sp>
      <p:pic>
        <p:nvPicPr>
          <p:cNvPr id="23556" name="图片 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188" y="1844675"/>
            <a:ext cx="8035925" cy="49545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75310" y="2025015"/>
            <a:ext cx="4572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always@(negedge clk1mhz)</a:t>
            </a:r>
            <a:endParaRPr lang="zh-CN" altLang="en-US"/>
          </a:p>
          <a:p>
            <a:r>
              <a:rPr lang="zh-CN" altLang="en-US"/>
              <a:t> begin</a:t>
            </a:r>
            <a:endParaRPr lang="zh-CN" altLang="en-US"/>
          </a:p>
          <a:p>
            <a:r>
              <a:rPr lang="zh-CN" altLang="en-US"/>
              <a:t>     if(cnt1==15)begin</a:t>
            </a:r>
            <a:endParaRPr lang="zh-CN" altLang="en-US"/>
          </a:p>
          <a:p>
            <a:r>
              <a:rPr lang="zh-CN" altLang="en-US"/>
              <a:t>        cnt1&lt;=0;</a:t>
            </a:r>
            <a:endParaRPr lang="zh-CN" altLang="en-US"/>
          </a:p>
          <a:p>
            <a:r>
              <a:rPr lang="zh-CN" altLang="en-US"/>
              <a:t>        rclk&lt;=1'b1;</a:t>
            </a:r>
            <a:endParaRPr lang="zh-CN" altLang="en-US"/>
          </a:p>
          <a:p>
            <a:r>
              <a:rPr lang="zh-CN" altLang="en-US"/>
              <a:t>      end</a:t>
            </a:r>
            <a:endParaRPr lang="zh-CN" altLang="en-US"/>
          </a:p>
          <a:p>
            <a:r>
              <a:rPr lang="zh-CN" altLang="en-US"/>
              <a:t>      else  begin </a:t>
            </a:r>
            <a:endParaRPr lang="zh-CN" altLang="en-US"/>
          </a:p>
          <a:p>
            <a:r>
              <a:rPr lang="zh-CN" altLang="en-US"/>
              <a:t>            cnt1&lt;=cnt1+1;</a:t>
            </a:r>
            <a:endParaRPr lang="zh-CN" altLang="en-US"/>
          </a:p>
          <a:p>
            <a:r>
              <a:rPr lang="zh-CN" altLang="en-US"/>
              <a:t>            rclk&lt;=1'b0; end</a:t>
            </a:r>
            <a:endParaRPr lang="zh-CN" altLang="en-US"/>
          </a:p>
          <a:p>
            <a:r>
              <a:rPr lang="zh-CN" altLang="en-US"/>
              <a:t> end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52340" y="1232535"/>
            <a:ext cx="334327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always@(cnt1) begin</a:t>
            </a:r>
            <a:endParaRPr lang="zh-CN" altLang="en-US"/>
          </a:p>
          <a:p>
            <a:r>
              <a:rPr lang="zh-CN" altLang="en-US">
                <a:sym typeface="+mn-ea"/>
              </a:rPr>
              <a:t> case(cnt1) </a:t>
            </a:r>
            <a:endParaRPr lang="zh-CN" altLang="en-US"/>
          </a:p>
          <a:p>
            <a:r>
              <a:rPr lang="zh-CN" altLang="en-US">
                <a:sym typeface="+mn-ea"/>
              </a:rPr>
              <a:t> 0:  dio &lt;= seg[0];</a:t>
            </a:r>
            <a:endParaRPr lang="zh-CN" altLang="en-US"/>
          </a:p>
          <a:p>
            <a:r>
              <a:rPr lang="zh-CN" altLang="en-US">
                <a:sym typeface="+mn-ea"/>
              </a:rPr>
              <a:t> 1:  dio &lt;= seg[1];</a:t>
            </a:r>
            <a:endParaRPr lang="zh-CN" altLang="en-US"/>
          </a:p>
          <a:p>
            <a:r>
              <a:rPr lang="zh-CN" altLang="en-US">
                <a:sym typeface="+mn-ea"/>
              </a:rPr>
              <a:t> 2:  dio &lt;= seg[2];</a:t>
            </a:r>
            <a:endParaRPr lang="zh-CN" altLang="en-US"/>
          </a:p>
          <a:p>
            <a:r>
              <a:rPr lang="zh-CN" altLang="en-US">
                <a:sym typeface="+mn-ea"/>
              </a:rPr>
              <a:t> 3:  dio &lt;= seg[3];</a:t>
            </a:r>
            <a:endParaRPr lang="zh-CN" altLang="en-US"/>
          </a:p>
          <a:p>
            <a:r>
              <a:rPr lang="zh-CN" altLang="en-US">
                <a:sym typeface="+mn-ea"/>
              </a:rPr>
              <a:t> 4:  dio &lt;= seg[4];</a:t>
            </a:r>
            <a:endParaRPr lang="zh-CN" altLang="en-US"/>
          </a:p>
          <a:p>
            <a:r>
              <a:rPr lang="zh-CN" altLang="en-US">
                <a:sym typeface="+mn-ea"/>
              </a:rPr>
              <a:t> 5:  dio &lt;= seg[5];</a:t>
            </a:r>
            <a:endParaRPr lang="zh-CN" altLang="en-US"/>
          </a:p>
          <a:p>
            <a:r>
              <a:rPr lang="zh-CN" altLang="en-US">
                <a:sym typeface="+mn-ea"/>
              </a:rPr>
              <a:t> 6:  dio &lt;= seg[6];</a:t>
            </a:r>
            <a:endParaRPr lang="zh-CN" altLang="en-US"/>
          </a:p>
          <a:p>
            <a:r>
              <a:rPr lang="zh-CN" altLang="en-US">
                <a:sym typeface="+mn-ea"/>
              </a:rPr>
              <a:t> 7:  dio &lt;= seg[7];</a:t>
            </a:r>
            <a:endParaRPr lang="zh-CN" altLang="en-US"/>
          </a:p>
          <a:p>
            <a:r>
              <a:rPr lang="zh-CN" altLang="en-US">
                <a:sym typeface="+mn-ea"/>
              </a:rPr>
              <a:t> 8:  dio &lt;= dig[7];</a:t>
            </a:r>
            <a:endParaRPr lang="zh-CN" altLang="en-US"/>
          </a:p>
          <a:p>
            <a:r>
              <a:rPr lang="zh-CN" altLang="en-US">
                <a:sym typeface="+mn-ea"/>
              </a:rPr>
              <a:t> 9:  dio &lt;= dig[6];</a:t>
            </a:r>
            <a:endParaRPr lang="zh-CN" altLang="en-US"/>
          </a:p>
          <a:p>
            <a:r>
              <a:rPr lang="zh-CN" altLang="en-US">
                <a:sym typeface="+mn-ea"/>
              </a:rPr>
              <a:t> 10: dio &lt;= dig[5];</a:t>
            </a:r>
            <a:endParaRPr lang="zh-CN" altLang="en-US"/>
          </a:p>
          <a:p>
            <a:r>
              <a:rPr lang="zh-CN" altLang="en-US">
                <a:sym typeface="+mn-ea"/>
              </a:rPr>
              <a:t> 11: dio &lt;= dig[4];</a:t>
            </a:r>
            <a:endParaRPr lang="zh-CN" altLang="en-US"/>
          </a:p>
          <a:p>
            <a:r>
              <a:rPr lang="zh-CN" altLang="en-US">
                <a:sym typeface="+mn-ea"/>
              </a:rPr>
              <a:t> 12: dio &lt;= dig[3];</a:t>
            </a:r>
            <a:endParaRPr lang="zh-CN" altLang="en-US"/>
          </a:p>
          <a:p>
            <a:r>
              <a:rPr lang="zh-CN" altLang="en-US">
                <a:sym typeface="+mn-ea"/>
              </a:rPr>
              <a:t> 13: dio &lt;= dig[2];</a:t>
            </a:r>
            <a:endParaRPr lang="zh-CN" altLang="en-US"/>
          </a:p>
          <a:p>
            <a:r>
              <a:rPr lang="zh-CN" altLang="en-US">
                <a:sym typeface="+mn-ea"/>
              </a:rPr>
              <a:t> 14: dio &lt;= dig[1];</a:t>
            </a:r>
            <a:endParaRPr lang="zh-CN" altLang="en-US"/>
          </a:p>
          <a:p>
            <a:r>
              <a:rPr lang="zh-CN" altLang="en-US">
                <a:sym typeface="+mn-ea"/>
              </a:rPr>
              <a:t> 15: dio &lt;= dig[0];</a:t>
            </a:r>
            <a:endParaRPr lang="zh-CN" altLang="en-US"/>
          </a:p>
          <a:p>
            <a:r>
              <a:rPr lang="zh-CN" altLang="en-US">
                <a:sym typeface="+mn-ea"/>
              </a:rPr>
              <a:t> default: dio &lt;= 0;</a:t>
            </a:r>
            <a:endParaRPr lang="zh-CN" altLang="en-US"/>
          </a:p>
          <a:p>
            <a:r>
              <a:rPr lang="zh-CN" altLang="en-US">
                <a:sym typeface="+mn-ea"/>
              </a:rPr>
              <a:t>endcase</a:t>
            </a:r>
            <a:endParaRPr lang="zh-CN" altLang="en-US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650" y="512445"/>
            <a:ext cx="7390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C00000"/>
                </a:solidFill>
              </a:rPr>
              <a:t>外扩数码管并串转换参考代码（</a:t>
            </a:r>
            <a:r>
              <a:rPr lang="en-US" altLang="zh-CN" sz="2800">
                <a:solidFill>
                  <a:srgbClr val="C00000"/>
                </a:solidFill>
              </a:rPr>
              <a:t>Verilog)</a:t>
            </a:r>
            <a:endParaRPr lang="en-US" altLang="zh-CN" sz="28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Rot="1" noChangeArrowheads="1"/>
          </p:cNvSpPr>
          <p:nvPr>
            <p:ph idx="4294967295"/>
          </p:nvPr>
        </p:nvSpPr>
        <p:spPr bwMode="auto">
          <a:xfrm>
            <a:off x="1303346" y="1457298"/>
            <a:ext cx="7445118" cy="4310094"/>
          </a:xfrm>
          <a:prstGeom prst="rect">
            <a:avLst/>
          </a:prstGeom>
          <a:solidFill>
            <a:srgbClr val="FFFFFF"/>
          </a:solidFill>
          <a:ln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zh-CN" altLang="en-US" sz="2600" b="1" dirty="0" smtClean="0">
                <a:solidFill>
                  <a:srgbClr val="FF0000"/>
                </a:solidFill>
              </a:rPr>
              <a:t>实验一    </a:t>
            </a:r>
            <a:r>
              <a:rPr lang="en-US" altLang="zh-CN" b="1" dirty="0">
                <a:solidFill>
                  <a:srgbClr val="FF0000"/>
                </a:solidFill>
              </a:rPr>
              <a:t>EDA</a:t>
            </a:r>
            <a:r>
              <a:rPr lang="zh-CN" altLang="en-US" b="1" dirty="0">
                <a:solidFill>
                  <a:srgbClr val="FF0000"/>
                </a:solidFill>
              </a:rPr>
              <a:t>软硬件平台</a:t>
            </a:r>
            <a:r>
              <a:rPr lang="zh-CN" altLang="en-US" b="1" dirty="0" smtClean="0">
                <a:solidFill>
                  <a:srgbClr val="FF0000"/>
                </a:solidFill>
              </a:rPr>
              <a:t>使用</a:t>
            </a:r>
            <a:endParaRPr lang="en-US" altLang="zh-CN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600" b="1" dirty="0"/>
              <a:t>实验</a:t>
            </a:r>
            <a:r>
              <a:rPr lang="zh-CN" altLang="en-US" sz="2600" b="1" dirty="0" smtClean="0"/>
              <a:t>二    分频器</a:t>
            </a:r>
            <a:r>
              <a:rPr lang="zh-CN" altLang="en-US" sz="2600" b="1" dirty="0"/>
              <a:t>与跑马灯的设计与实现</a:t>
            </a:r>
            <a:endParaRPr lang="zh-CN" altLang="en-US" sz="2600" dirty="0" smtClean="0"/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 smtClean="0"/>
              <a:t>实验三    按键消抖电路的设计与应用 </a:t>
            </a:r>
            <a:endParaRPr lang="zh-CN" altLang="en-US" sz="2600" b="1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600" b="1" dirty="0" smtClean="0"/>
              <a:t>实验</a:t>
            </a:r>
            <a:r>
              <a:rPr lang="zh-CN" altLang="en-US" sz="2600" b="1" dirty="0" smtClean="0"/>
              <a:t>四    模</a:t>
            </a:r>
            <a:r>
              <a:rPr lang="en-US" altLang="zh-CN" sz="2600" b="1" dirty="0" smtClean="0"/>
              <a:t>60</a:t>
            </a:r>
            <a:r>
              <a:rPr lang="zh-CN" altLang="en-US" sz="2600" b="1" dirty="0"/>
              <a:t>的计数及扫描显示电路设计与实现</a:t>
            </a:r>
            <a:endParaRPr lang="zh-CN" altLang="en-US" sz="2600" b="1" dirty="0" smtClean="0"/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00" b="1" dirty="0" smtClean="0"/>
              <a:t>实验五    秒表设计与实现</a:t>
            </a:r>
            <a:endParaRPr lang="zh-CN" altLang="en-US" sz="2600" b="1" dirty="0" smtClean="0"/>
          </a:p>
          <a:p>
            <a:pPr>
              <a:lnSpc>
                <a:spcPct val="150000"/>
              </a:lnSpc>
              <a:buNone/>
            </a:pPr>
            <a:r>
              <a:rPr lang="zh-CN" altLang="en-US" sz="2600" b="1" dirty="0" smtClean="0"/>
              <a:t>实验</a:t>
            </a:r>
            <a:r>
              <a:rPr lang="zh-CN" altLang="en-US" sz="2600" b="1" dirty="0" smtClean="0"/>
              <a:t>六    多功能</a:t>
            </a:r>
            <a:r>
              <a:rPr lang="zh-CN" altLang="en-US" sz="2600" b="1" dirty="0"/>
              <a:t>数字时钟项目设计与</a:t>
            </a:r>
            <a:r>
              <a:rPr lang="zh-CN" altLang="en-US" sz="2600" b="1" dirty="0" smtClean="0"/>
              <a:t>实现</a:t>
            </a:r>
            <a:endParaRPr lang="en-US" altLang="zh-CN" sz="2600" b="1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2600" b="1" dirty="0"/>
              <a:t> </a:t>
            </a:r>
            <a:r>
              <a:rPr lang="en-US" altLang="zh-CN" sz="2600" b="1" dirty="0" smtClean="0"/>
              <a:t>            </a:t>
            </a:r>
            <a:r>
              <a:rPr lang="zh-CN" altLang="en-US" sz="2600" b="1" dirty="0" smtClean="0"/>
              <a:t>（</a:t>
            </a:r>
            <a:r>
              <a:rPr lang="zh-CN" altLang="en-US" sz="2600" b="1" dirty="0"/>
              <a:t>校时、闹钟与</a:t>
            </a:r>
            <a:r>
              <a:rPr lang="zh-CN" altLang="en-US" sz="2600" b="1" dirty="0" smtClean="0"/>
              <a:t>秒表嵌入）</a:t>
            </a:r>
            <a:endParaRPr lang="en-US" altLang="zh-CN" sz="26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2746350" y="398421"/>
            <a:ext cx="32861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zh-CN" altLang="en-US" sz="4000" b="0" dirty="0" smtClean="0">
                <a:solidFill>
                  <a:srgbClr val="D60093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实验内容</a:t>
            </a:r>
            <a:endParaRPr lang="en-US" altLang="zh-CN" sz="4000" b="0" dirty="0">
              <a:solidFill>
                <a:srgbClr val="D60093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35169"/>
          <p:cNvSpPr>
            <a:spLocks noGrp="1" noChangeArrowheads="1"/>
          </p:cNvSpPr>
          <p:nvPr>
            <p:ph type="title"/>
          </p:nvPr>
        </p:nvSpPr>
        <p:spPr bwMode="auto">
          <a:xfrm>
            <a:off x="373005" y="2041506"/>
            <a:ext cx="8229600" cy="11430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4800" b="1" dirty="0" smtClean="0">
                <a:solidFill>
                  <a:srgbClr val="B40000"/>
                </a:solidFill>
              </a:rPr>
              <a:t>EDA </a:t>
            </a:r>
            <a:r>
              <a:rPr lang="zh-CN" altLang="en-US" sz="4800" b="1" dirty="0" smtClean="0">
                <a:solidFill>
                  <a:srgbClr val="B40000"/>
                </a:solidFill>
              </a:rPr>
              <a:t>软硬件平台使用</a:t>
            </a:r>
            <a:endParaRPr lang="zh-CN" altLang="en-US" sz="4800" b="1" dirty="0" smtClean="0">
              <a:solidFill>
                <a:srgbClr val="B40000"/>
              </a:solidFill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1322343" y="3209922"/>
            <a:ext cx="6705601" cy="1178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altLang="zh-CN" sz="3200" dirty="0">
                <a:solidFill>
                  <a:srgbClr val="0000CC"/>
                </a:solidFill>
                <a:ea typeface="黑体" panose="02010609060101010101" pitchFamily="49" charset="-122"/>
              </a:rPr>
              <a:t>ISE14.7_BASYS2 </a:t>
            </a:r>
            <a:r>
              <a:rPr lang="zh-CN" altLang="en-US" sz="3200" dirty="0" smtClean="0">
                <a:solidFill>
                  <a:srgbClr val="0000CC"/>
                </a:solidFill>
                <a:ea typeface="黑体" panose="02010609060101010101" pitchFamily="49" charset="-122"/>
              </a:rPr>
              <a:t>使用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89467" y="156179"/>
            <a:ext cx="5757334" cy="953029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97514" y="1408820"/>
            <a:ext cx="7891667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：新建项目工程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打开</a:t>
            </a:r>
            <a:r>
              <a:rPr lang="en-US" altLang="zh-CN" dirty="0"/>
              <a:t>IES14.7</a:t>
            </a:r>
            <a:r>
              <a:rPr lang="zh-CN" altLang="en-US" dirty="0"/>
              <a:t>软件</a:t>
            </a:r>
            <a:r>
              <a:rPr lang="en-US" altLang="zh-CN" dirty="0"/>
              <a:t>/</a:t>
            </a:r>
            <a:r>
              <a:rPr lang="zh-CN" altLang="en-US" dirty="0"/>
              <a:t>新建项目工程</a:t>
            </a:r>
            <a:r>
              <a:rPr lang="en-US" altLang="zh-CN" dirty="0"/>
              <a:t>/</a:t>
            </a:r>
            <a:r>
              <a:rPr lang="zh-CN" altLang="en-US" dirty="0"/>
              <a:t>新建项目名与项目工作路径</a:t>
            </a:r>
            <a:r>
              <a:rPr lang="en-US" altLang="zh-CN" dirty="0"/>
              <a:t>/</a:t>
            </a:r>
            <a:r>
              <a:rPr lang="zh-CN" altLang="en-US" dirty="0"/>
              <a:t>点击</a:t>
            </a:r>
            <a:r>
              <a:rPr lang="en-US" altLang="zh-CN" dirty="0"/>
              <a:t>next</a:t>
            </a:r>
            <a:endParaRPr lang="zh-CN" altLang="en-US" dirty="0"/>
          </a:p>
        </p:txBody>
      </p:sp>
      <p:grpSp>
        <p:nvGrpSpPr>
          <p:cNvPr id="3" name="组合 10"/>
          <p:cNvGrpSpPr/>
          <p:nvPr/>
        </p:nvGrpSpPr>
        <p:grpSpPr>
          <a:xfrm>
            <a:off x="1817518" y="2474509"/>
            <a:ext cx="6371663" cy="4081567"/>
            <a:chOff x="3672330" y="1341550"/>
            <a:chExt cx="7683779" cy="488375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72330" y="1341550"/>
              <a:ext cx="7683779" cy="488375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3740727" y="2595419"/>
              <a:ext cx="794327" cy="2010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01709" y="3255817"/>
              <a:ext cx="1048327" cy="3463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9871363" y="5805055"/>
              <a:ext cx="794327" cy="2010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4295" y="1370542"/>
            <a:ext cx="524778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：设置项目的工作环境直到完成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芯片选</a:t>
            </a:r>
            <a:r>
              <a:rPr lang="en-US" altLang="zh-CN" dirty="0"/>
              <a:t>Spartan3E</a:t>
            </a:r>
            <a:r>
              <a:rPr lang="zh-CN" altLang="en-US" dirty="0"/>
              <a:t>系列的型号：</a:t>
            </a:r>
            <a:r>
              <a:rPr lang="en-US" altLang="zh-CN" dirty="0"/>
              <a:t>XC3s100E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管脚封装</a:t>
            </a:r>
            <a:r>
              <a:rPr lang="en-US" altLang="zh-CN" dirty="0"/>
              <a:t>CP132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 </a:t>
            </a:r>
            <a:r>
              <a:rPr lang="zh-CN" altLang="en-US" dirty="0"/>
              <a:t>速度等级</a:t>
            </a:r>
            <a:r>
              <a:rPr lang="en-US" altLang="zh-CN" dirty="0"/>
              <a:t>-4</a:t>
            </a:r>
            <a:r>
              <a:rPr lang="zh-CN" altLang="en-US" dirty="0"/>
              <a:t>与</a:t>
            </a:r>
            <a:r>
              <a:rPr lang="en-US" altLang="zh-CN" dirty="0"/>
              <a:t>-5</a:t>
            </a:r>
            <a:r>
              <a:rPr lang="zh-CN" altLang="en-US" dirty="0"/>
              <a:t>均可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综合工具：</a:t>
            </a:r>
            <a:r>
              <a:rPr lang="en-US" altLang="zh-CN" dirty="0"/>
              <a:t>ISE</a:t>
            </a:r>
            <a:r>
              <a:rPr lang="zh-CN" altLang="en-US" dirty="0"/>
              <a:t>自带</a:t>
            </a:r>
            <a:r>
              <a:rPr lang="en-US" altLang="zh-CN" dirty="0"/>
              <a:t>XST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仿真工具：</a:t>
            </a:r>
            <a:r>
              <a:rPr lang="en-US" altLang="zh-CN" dirty="0"/>
              <a:t>ISE</a:t>
            </a:r>
            <a:r>
              <a:rPr lang="zh-CN" altLang="en-US" dirty="0"/>
              <a:t>自带</a:t>
            </a:r>
            <a:r>
              <a:rPr lang="en-US" altLang="zh-CN" dirty="0" err="1"/>
              <a:t>Isim</a:t>
            </a:r>
            <a:r>
              <a:rPr lang="en-US" altLang="zh-CN" dirty="0"/>
              <a:t>;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语言：使用</a:t>
            </a:r>
            <a:r>
              <a:rPr lang="en-US" altLang="zh-CN" dirty="0"/>
              <a:t>VHDL</a:t>
            </a:r>
            <a:r>
              <a:rPr lang="zh-CN" altLang="en-US" dirty="0"/>
              <a:t>则选</a:t>
            </a:r>
            <a:r>
              <a:rPr lang="en-US" altLang="zh-CN" dirty="0"/>
              <a:t>VHDL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               </a:t>
            </a:r>
            <a:r>
              <a:rPr lang="zh-CN" altLang="en-US" dirty="0"/>
              <a:t>使用</a:t>
            </a:r>
            <a:r>
              <a:rPr lang="en-US" altLang="zh-CN" dirty="0"/>
              <a:t>Verilog</a:t>
            </a:r>
            <a:r>
              <a:rPr lang="zh-CN" altLang="en-US" dirty="0"/>
              <a:t>则选</a:t>
            </a:r>
            <a:r>
              <a:rPr lang="en-US" altLang="zh-CN" dirty="0"/>
              <a:t>Verilog</a:t>
            </a:r>
            <a:endParaRPr lang="zh-CN" altLang="en-US" dirty="0"/>
          </a:p>
        </p:txBody>
      </p:sp>
      <p:grpSp>
        <p:nvGrpSpPr>
          <p:cNvPr id="2" name="组合 13"/>
          <p:cNvGrpSpPr/>
          <p:nvPr/>
        </p:nvGrpSpPr>
        <p:grpSpPr>
          <a:xfrm>
            <a:off x="4130271" y="2423469"/>
            <a:ext cx="4625540" cy="4115354"/>
            <a:chOff x="5524875" y="1414178"/>
            <a:chExt cx="6019048" cy="467619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24875" y="1414178"/>
              <a:ext cx="6019048" cy="467619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8118756" y="3867758"/>
              <a:ext cx="1182254" cy="5700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864436" y="5634182"/>
              <a:ext cx="780471" cy="3325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32616" y="2828667"/>
              <a:ext cx="1182254" cy="69962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2885" y="1248404"/>
            <a:ext cx="628351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：新建设计文件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点击</a:t>
            </a:r>
            <a:r>
              <a:rPr lang="en-US" altLang="zh-CN" dirty="0"/>
              <a:t>project/new 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，选择</a:t>
            </a:r>
            <a:r>
              <a:rPr lang="en-US" altLang="zh-CN" dirty="0"/>
              <a:t>VHDL</a:t>
            </a:r>
            <a:r>
              <a:rPr lang="zh-CN" altLang="en-US" dirty="0"/>
              <a:t>模式</a:t>
            </a:r>
            <a:endParaRPr lang="en-US" altLang="zh-CN" dirty="0"/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输入</a:t>
            </a:r>
            <a:r>
              <a:rPr lang="zh-CN" altLang="en-US" dirty="0" smtClean="0"/>
              <a:t>文件名，点击</a:t>
            </a:r>
            <a:r>
              <a:rPr lang="en-US" altLang="zh-CN" dirty="0" smtClean="0"/>
              <a:t>next</a:t>
            </a:r>
            <a:endParaRPr lang="en-US" altLang="zh-CN" dirty="0"/>
          </a:p>
        </p:txBody>
      </p:sp>
      <p:grpSp>
        <p:nvGrpSpPr>
          <p:cNvPr id="2" name="组合 7"/>
          <p:cNvGrpSpPr/>
          <p:nvPr/>
        </p:nvGrpSpPr>
        <p:grpSpPr>
          <a:xfrm>
            <a:off x="1466272" y="2641699"/>
            <a:ext cx="7025794" cy="3635935"/>
            <a:chOff x="3079664" y="1328875"/>
            <a:chExt cx="8853718" cy="452099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/>
            <a:srcRect r="27640"/>
            <a:stretch>
              <a:fillRect/>
            </a:stretch>
          </p:blipFill>
          <p:spPr>
            <a:xfrm>
              <a:off x="3079664" y="1328875"/>
              <a:ext cx="4019827" cy="45209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t="5298" r="28330"/>
            <a:stretch>
              <a:fillRect/>
            </a:stretch>
          </p:blipFill>
          <p:spPr>
            <a:xfrm>
              <a:off x="7226924" y="1328875"/>
              <a:ext cx="4706458" cy="4329259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165600" y="1535513"/>
              <a:ext cx="1145309" cy="5000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606147" y="3186546"/>
              <a:ext cx="1085272" cy="1939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0612582" y="3186545"/>
              <a:ext cx="1320799" cy="8959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8213" y="1229575"/>
            <a:ext cx="8024134" cy="132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：设计文件输入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输出设置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基本门包含二输入的与、与非、或</a:t>
            </a:r>
            <a:r>
              <a:rPr lang="zh-CN" altLang="en-US" dirty="0" smtClean="0"/>
              <a:t>、或</a:t>
            </a:r>
            <a:r>
              <a:rPr lang="zh-CN" altLang="en-US" dirty="0"/>
              <a:t>非、异或、同或等基本门</a:t>
            </a:r>
            <a:endParaRPr lang="en-US" altLang="zh-C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端口为二输入，六输出函数</a:t>
            </a:r>
            <a:r>
              <a:rPr lang="zh-CN" altLang="en-US" dirty="0" smtClean="0"/>
              <a:t>：输入</a:t>
            </a:r>
            <a:r>
              <a:rPr lang="zh-CN" altLang="en-US" dirty="0"/>
              <a:t>用单逻辑，输出用位逻辑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40" y="4319787"/>
            <a:ext cx="1949040" cy="2439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02" y="2549936"/>
            <a:ext cx="2973845" cy="176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9"/>
          <p:cNvGrpSpPr/>
          <p:nvPr/>
        </p:nvGrpSpPr>
        <p:grpSpPr>
          <a:xfrm>
            <a:off x="222712" y="2644425"/>
            <a:ext cx="4953130" cy="4187697"/>
            <a:chOff x="4890930" y="1335362"/>
            <a:chExt cx="6714286" cy="439047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0930" y="1335362"/>
              <a:ext cx="6714286" cy="4390476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163127" y="2881745"/>
              <a:ext cx="6253018" cy="9513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892145" y="5292435"/>
              <a:ext cx="822038" cy="2955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2129" y="1339837"/>
            <a:ext cx="3724153" cy="54076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：设计文件编辑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创双击源文件</a:t>
            </a:r>
            <a:r>
              <a:rPr lang="en-US" altLang="zh-CN" sz="1600" dirty="0" err="1"/>
              <a:t>gate.vhd</a:t>
            </a:r>
            <a:r>
              <a:rPr lang="en-US" altLang="zh-CN" sz="1600" dirty="0"/>
              <a:t>,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在编辑窗中输入源程序的功能描述，具体功能如下程序：</a:t>
            </a:r>
            <a:endParaRPr lang="en-US" altLang="zh-CN" sz="1600" dirty="0"/>
          </a:p>
          <a:p>
            <a:endParaRPr lang="en-US" altLang="zh-CN" sz="1400" dirty="0"/>
          </a:p>
          <a:p>
            <a:r>
              <a:rPr lang="en-US" altLang="zh-CN" sz="1500" dirty="0"/>
              <a:t>library IEEE;</a:t>
            </a:r>
            <a:endParaRPr lang="en-US" altLang="zh-CN" sz="1500" dirty="0"/>
          </a:p>
          <a:p>
            <a:r>
              <a:rPr lang="en-US" altLang="zh-CN" sz="1500" dirty="0"/>
              <a:t>use IEEE.STD_LOGIC_1164.ALL;</a:t>
            </a:r>
            <a:endParaRPr lang="en-US" altLang="zh-CN" sz="1500" dirty="0"/>
          </a:p>
          <a:p>
            <a:r>
              <a:rPr lang="en-US" altLang="zh-CN" sz="1500" dirty="0"/>
              <a:t>entity </a:t>
            </a:r>
            <a:r>
              <a:rPr lang="en-US" altLang="zh-CN" sz="1500" dirty="0" err="1"/>
              <a:t>gate_bas</a:t>
            </a:r>
            <a:r>
              <a:rPr lang="en-US" altLang="zh-CN" sz="1500" dirty="0"/>
              <a:t> is</a:t>
            </a:r>
            <a:endParaRPr lang="en-US" altLang="zh-CN" sz="1500" dirty="0"/>
          </a:p>
          <a:p>
            <a:r>
              <a:rPr lang="en-US" altLang="zh-CN" sz="1500" dirty="0"/>
              <a:t> Port ( a : in  STD_LOGIC;</a:t>
            </a:r>
            <a:endParaRPr lang="en-US" altLang="zh-CN" sz="1500" dirty="0"/>
          </a:p>
          <a:p>
            <a:r>
              <a:rPr lang="en-US" altLang="zh-CN" sz="1500" dirty="0"/>
              <a:t>       b : in  STD_LOGIC;</a:t>
            </a:r>
            <a:endParaRPr lang="en-US" altLang="zh-CN" sz="1500" dirty="0"/>
          </a:p>
          <a:p>
            <a:r>
              <a:rPr lang="en-US" altLang="zh-CN" sz="1500" dirty="0"/>
              <a:t>       f : out  STD_LOGIC_VECTOR (5 </a:t>
            </a:r>
            <a:r>
              <a:rPr lang="en-US" altLang="zh-CN" sz="1500" dirty="0" err="1"/>
              <a:t>downto</a:t>
            </a:r>
            <a:r>
              <a:rPr lang="en-US" altLang="zh-CN" sz="1500" dirty="0"/>
              <a:t> 0));</a:t>
            </a:r>
            <a:endParaRPr lang="en-US" altLang="zh-CN" sz="1500" dirty="0"/>
          </a:p>
          <a:p>
            <a:r>
              <a:rPr lang="en-US" altLang="zh-CN" sz="1500" dirty="0"/>
              <a:t>end </a:t>
            </a:r>
            <a:r>
              <a:rPr lang="en-US" altLang="zh-CN" sz="1500" dirty="0" err="1"/>
              <a:t>gate_bas</a:t>
            </a:r>
            <a:r>
              <a:rPr lang="en-US" altLang="zh-CN" sz="1500" dirty="0"/>
              <a:t>;</a:t>
            </a:r>
            <a:endParaRPr lang="en-US" altLang="zh-CN" sz="1500" dirty="0"/>
          </a:p>
          <a:p>
            <a:r>
              <a:rPr lang="en-US" altLang="zh-CN" sz="1500" dirty="0"/>
              <a:t>architecture Behavioral of </a:t>
            </a:r>
            <a:r>
              <a:rPr lang="en-US" altLang="zh-CN" sz="1500" dirty="0" err="1"/>
              <a:t>gate_bas</a:t>
            </a:r>
            <a:r>
              <a:rPr lang="en-US" altLang="zh-CN" sz="1500" dirty="0"/>
              <a:t> is</a:t>
            </a:r>
            <a:endParaRPr lang="en-US" altLang="zh-CN" sz="1500" dirty="0"/>
          </a:p>
          <a:p>
            <a:r>
              <a:rPr lang="en-US" altLang="zh-CN" sz="1500" dirty="0"/>
              <a:t>begin</a:t>
            </a:r>
            <a:endParaRPr lang="en-US" altLang="zh-CN" sz="1500" dirty="0"/>
          </a:p>
          <a:p>
            <a:r>
              <a:rPr lang="en-US" altLang="zh-CN" sz="1500" dirty="0"/>
              <a:t>f(0)&lt;= a and b;</a:t>
            </a:r>
            <a:endParaRPr lang="en-US" altLang="zh-CN" sz="1500" dirty="0"/>
          </a:p>
          <a:p>
            <a:r>
              <a:rPr lang="en-US" altLang="zh-CN" sz="1500" dirty="0"/>
              <a:t>f(1)&lt;= a </a:t>
            </a:r>
            <a:r>
              <a:rPr lang="en-US" altLang="zh-CN" sz="1500" dirty="0" err="1"/>
              <a:t>nand</a:t>
            </a:r>
            <a:r>
              <a:rPr lang="en-US" altLang="zh-CN" sz="1500" dirty="0"/>
              <a:t> b;</a:t>
            </a:r>
            <a:endParaRPr lang="en-US" altLang="zh-CN" sz="1500" dirty="0"/>
          </a:p>
          <a:p>
            <a:r>
              <a:rPr lang="en-US" altLang="zh-CN" sz="1500" dirty="0"/>
              <a:t>f(2)&lt;= a or b;</a:t>
            </a:r>
            <a:endParaRPr lang="en-US" altLang="zh-CN" sz="1500" dirty="0"/>
          </a:p>
          <a:p>
            <a:r>
              <a:rPr lang="en-US" altLang="zh-CN" sz="1500" dirty="0"/>
              <a:t>f(3)&lt;= a nor b;</a:t>
            </a:r>
            <a:endParaRPr lang="en-US" altLang="zh-CN" sz="1500" dirty="0"/>
          </a:p>
          <a:p>
            <a:r>
              <a:rPr lang="en-US" altLang="zh-CN" sz="1500" dirty="0"/>
              <a:t>f(4)&lt;= a </a:t>
            </a:r>
            <a:r>
              <a:rPr lang="en-US" altLang="zh-CN" sz="1500" dirty="0" err="1"/>
              <a:t>xor</a:t>
            </a:r>
            <a:r>
              <a:rPr lang="en-US" altLang="zh-CN" sz="1500" dirty="0"/>
              <a:t> b;</a:t>
            </a:r>
            <a:endParaRPr lang="en-US" altLang="zh-CN" sz="1500" dirty="0"/>
          </a:p>
          <a:p>
            <a:r>
              <a:rPr lang="en-US" altLang="zh-CN" sz="1500" dirty="0"/>
              <a:t>f(5)&lt;= a </a:t>
            </a:r>
            <a:r>
              <a:rPr lang="en-US" altLang="zh-CN" sz="1500" dirty="0" err="1"/>
              <a:t>xnor</a:t>
            </a:r>
            <a:r>
              <a:rPr lang="en-US" altLang="zh-CN" sz="1500" dirty="0"/>
              <a:t> b;</a:t>
            </a:r>
            <a:endParaRPr lang="en-US" altLang="zh-CN" sz="1500" dirty="0"/>
          </a:p>
          <a:p>
            <a:r>
              <a:rPr lang="en-US" altLang="zh-CN" sz="1500" dirty="0"/>
              <a:t>end Behavioral;</a:t>
            </a:r>
            <a:endParaRPr lang="en-US" altLang="zh-CN" sz="1500" dirty="0"/>
          </a:p>
        </p:txBody>
      </p:sp>
      <p:grpSp>
        <p:nvGrpSpPr>
          <p:cNvPr id="2" name="组合 17"/>
          <p:cNvGrpSpPr/>
          <p:nvPr/>
        </p:nvGrpSpPr>
        <p:grpSpPr>
          <a:xfrm>
            <a:off x="3830128" y="1790026"/>
            <a:ext cx="4925683" cy="3739506"/>
            <a:chOff x="4528983" y="1259544"/>
            <a:chExt cx="6938513" cy="447623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28983" y="1259544"/>
              <a:ext cx="6938513" cy="447623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7241309" y="2040844"/>
              <a:ext cx="4226187" cy="32726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4774567" y="2439736"/>
              <a:ext cx="2041236" cy="1453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947" y="1161774"/>
            <a:ext cx="4436222" cy="275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：设计文件语法检查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将源程序中的与非门</a:t>
            </a:r>
            <a:r>
              <a:rPr lang="en-US" altLang="zh-CN" sz="1600" dirty="0"/>
              <a:t>f(1)</a:t>
            </a:r>
            <a:r>
              <a:rPr lang="zh-CN" altLang="en-US" sz="1600" dirty="0"/>
              <a:t>改成 </a:t>
            </a:r>
            <a:r>
              <a:rPr lang="en-US" altLang="zh-CN" sz="1600" dirty="0"/>
              <a:t>not and </a:t>
            </a:r>
            <a:r>
              <a:rPr lang="zh-CN" altLang="en-US" sz="1600" dirty="0"/>
              <a:t>描述，如右图所示。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</a:t>
            </a:r>
            <a:r>
              <a:rPr lang="en-US" altLang="zh-CN" sz="1600" dirty="0"/>
              <a:t>processes</a:t>
            </a:r>
            <a:r>
              <a:rPr lang="zh-CN" altLang="en-US" sz="1600" dirty="0"/>
              <a:t>处理窗中综合软件：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Synthesize-XST/ Check Syntax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查看报告窗的</a:t>
            </a:r>
            <a:r>
              <a:rPr lang="en-US" altLang="zh-CN" sz="1600" dirty="0"/>
              <a:t>Console</a:t>
            </a:r>
            <a:r>
              <a:rPr lang="zh-CN" altLang="en-US" sz="1600" dirty="0"/>
              <a:t>与 </a:t>
            </a:r>
            <a:r>
              <a:rPr lang="en-US" altLang="zh-CN" sz="1600" dirty="0"/>
              <a:t>Errors</a:t>
            </a:r>
            <a:r>
              <a:rPr lang="zh-CN" altLang="en-US" sz="1600" dirty="0"/>
              <a:t>说明：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</a:t>
            </a:r>
            <a:r>
              <a:rPr lang="zh-CN" altLang="en-US" sz="1600" dirty="0"/>
              <a:t>如“</a:t>
            </a:r>
            <a:r>
              <a:rPr lang="en-US" altLang="zh-CN" sz="1600" dirty="0"/>
              <a:t>34</a:t>
            </a:r>
            <a:r>
              <a:rPr lang="zh-CN" altLang="en-US" sz="1600" dirty="0"/>
              <a:t>行语法错误，不希望有</a:t>
            </a:r>
            <a:r>
              <a:rPr lang="en-US" altLang="zh-CN" sz="1600" dirty="0"/>
              <a:t>not…”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修正错误，直到语法检查成功为止，点保存。</a:t>
            </a:r>
            <a:endParaRPr lang="en-US" altLang="zh-CN" sz="1600" dirty="0"/>
          </a:p>
        </p:txBody>
      </p:sp>
      <p:grpSp>
        <p:nvGrpSpPr>
          <p:cNvPr id="2" name="组合 6"/>
          <p:cNvGrpSpPr/>
          <p:nvPr/>
        </p:nvGrpSpPr>
        <p:grpSpPr>
          <a:xfrm>
            <a:off x="4476987" y="1291873"/>
            <a:ext cx="4353062" cy="4591341"/>
            <a:chOff x="5197770" y="1309125"/>
            <a:chExt cx="6599057" cy="50031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97770" y="1309125"/>
              <a:ext cx="6599057" cy="5003163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961745" y="3256177"/>
              <a:ext cx="2831310" cy="1889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39657" y="2963324"/>
              <a:ext cx="2041236" cy="1453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449455" y="3501672"/>
              <a:ext cx="1931438" cy="15592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745017" y="3853907"/>
              <a:ext cx="1635875" cy="1454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339657" y="5301674"/>
              <a:ext cx="6159616" cy="1754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569527" y="1634836"/>
              <a:ext cx="240146" cy="2086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264727" y="5960524"/>
              <a:ext cx="1071418" cy="2318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6"/>
          <p:cNvGrpSpPr/>
          <p:nvPr/>
        </p:nvGrpSpPr>
        <p:grpSpPr>
          <a:xfrm>
            <a:off x="152068" y="3972018"/>
            <a:ext cx="3979984" cy="2586345"/>
            <a:chOff x="483272" y="4467110"/>
            <a:chExt cx="3679880" cy="221531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272" y="4467110"/>
              <a:ext cx="3679880" cy="2212550"/>
            </a:xfrm>
            <a:prstGeom prst="rect">
              <a:avLst/>
            </a:prstGeom>
          </p:spPr>
        </p:pic>
        <p:sp>
          <p:nvSpPr>
            <p:cNvPr id="13" name="圆角矩形 12"/>
            <p:cNvSpPr/>
            <p:nvPr/>
          </p:nvSpPr>
          <p:spPr>
            <a:xfrm>
              <a:off x="886691" y="5098473"/>
              <a:ext cx="932873" cy="20320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95746" y="6520873"/>
              <a:ext cx="2212109" cy="16155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2057" y="1278559"/>
            <a:ext cx="8992674" cy="120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7</a:t>
            </a:r>
            <a:r>
              <a:rPr lang="zh-CN" altLang="en-US" sz="2400" dirty="0">
                <a:solidFill>
                  <a:srgbClr val="FF0000"/>
                </a:solidFill>
              </a:rPr>
              <a:t>：设计文件</a:t>
            </a:r>
            <a:r>
              <a:rPr lang="en-US" altLang="zh-CN" sz="2400" dirty="0">
                <a:solidFill>
                  <a:srgbClr val="FF0000"/>
                </a:solidFill>
              </a:rPr>
              <a:t>RTL </a:t>
            </a:r>
            <a:r>
              <a:rPr lang="zh-CN" altLang="en-US" sz="2400" dirty="0">
                <a:solidFill>
                  <a:srgbClr val="FF0000"/>
                </a:solidFill>
              </a:rPr>
              <a:t>原理图查看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</a:t>
            </a:r>
            <a:r>
              <a:rPr lang="en-US" altLang="zh-CN" sz="1600" dirty="0"/>
              <a:t>processes</a:t>
            </a:r>
            <a:r>
              <a:rPr lang="zh-CN" altLang="en-US" sz="1600" dirty="0"/>
              <a:t>处理窗中的 </a:t>
            </a:r>
            <a:r>
              <a:rPr lang="en-US" altLang="zh-CN" sz="1600" dirty="0"/>
              <a:t>Synthesize-XST/ View RTL Schematic</a:t>
            </a:r>
            <a:r>
              <a:rPr lang="zh-CN" altLang="en-US" sz="1600" dirty="0"/>
              <a:t>，在编辑窗出现设计文件的器件模型；</a:t>
            </a:r>
            <a:endParaRPr lang="en-US" altLang="zh-CN" sz="1600" dirty="0"/>
          </a:p>
          <a:p>
            <a:pPr marL="179705" indent="-17970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双击器件模型，进一步查看器件的底层原理图，验证设计的正确性。</a:t>
            </a:r>
            <a:endParaRPr lang="en-US" altLang="zh-CN" sz="16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2053" y="2727517"/>
            <a:ext cx="3100551" cy="3412497"/>
          </a:xfrm>
          <a:prstGeom prst="rect">
            <a:avLst/>
          </a:prstGeom>
        </p:spPr>
      </p:pic>
      <p:grpSp>
        <p:nvGrpSpPr>
          <p:cNvPr id="2" name="组合 10"/>
          <p:cNvGrpSpPr/>
          <p:nvPr/>
        </p:nvGrpSpPr>
        <p:grpSpPr>
          <a:xfrm>
            <a:off x="189573" y="2727517"/>
            <a:ext cx="5186759" cy="3358515"/>
            <a:chOff x="5661891" y="1399751"/>
            <a:chExt cx="6317985" cy="364330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1891" y="1399751"/>
              <a:ext cx="6317985" cy="3643303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6022109" y="4022796"/>
              <a:ext cx="1948871" cy="1612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89467" y="1241698"/>
            <a:ext cx="8331839" cy="1905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：设计文件的仿真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窗中右击要仿真的设计文件，点</a:t>
            </a:r>
            <a:r>
              <a:rPr lang="en-US" altLang="zh-CN" sz="1600" dirty="0"/>
              <a:t>new source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弹出的</a:t>
            </a:r>
            <a:r>
              <a:rPr lang="en-US" altLang="zh-CN" sz="1600" dirty="0"/>
              <a:t>new source</a:t>
            </a:r>
            <a:r>
              <a:rPr lang="zh-CN" altLang="en-US" sz="1600" dirty="0"/>
              <a:t>窗里选择 </a:t>
            </a:r>
            <a:r>
              <a:rPr lang="en-US" altLang="zh-CN" sz="1600" dirty="0"/>
              <a:t>VHDL Test Bench</a:t>
            </a:r>
            <a:r>
              <a:rPr lang="zh-CN" altLang="en-US" sz="1600" dirty="0"/>
              <a:t>，设置仿真</a:t>
            </a:r>
            <a:r>
              <a:rPr lang="zh-CN" altLang="en-US" sz="1600" dirty="0" smtClean="0"/>
              <a:t>文件名</a:t>
            </a:r>
            <a:endParaRPr lang="en-US" altLang="zh-CN" sz="1600" dirty="0" smtClean="0"/>
          </a:p>
          <a:p>
            <a:pPr>
              <a:spcBef>
                <a:spcPts val="600"/>
              </a:spcBef>
            </a:pPr>
            <a:r>
              <a:rPr lang="en-US" altLang="zh-CN" sz="1600" dirty="0" smtClean="0"/>
              <a:t>   </a:t>
            </a:r>
            <a:r>
              <a:rPr lang="zh-CN" altLang="en-US" sz="1600" dirty="0" smtClean="0"/>
              <a:t>（测试文件名关联源程序名，但不能同源程序文件名）</a:t>
            </a:r>
            <a:endParaRPr lang="en-US" altLang="zh-CN" sz="1600" dirty="0" smtClean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点击</a:t>
            </a:r>
            <a:r>
              <a:rPr lang="en-US" altLang="zh-CN" sz="1600" dirty="0"/>
              <a:t>next, </a:t>
            </a:r>
            <a:r>
              <a:rPr lang="zh-CN" altLang="en-US" sz="1600" dirty="0"/>
              <a:t>选择要仿真的源文件，直到完成。</a:t>
            </a:r>
            <a:endParaRPr lang="en-US" altLang="zh-CN" sz="1600" dirty="0"/>
          </a:p>
        </p:txBody>
      </p:sp>
      <p:grpSp>
        <p:nvGrpSpPr>
          <p:cNvPr id="2" name="组合 6"/>
          <p:cNvGrpSpPr/>
          <p:nvPr/>
        </p:nvGrpSpPr>
        <p:grpSpPr>
          <a:xfrm>
            <a:off x="5535194" y="3279326"/>
            <a:ext cx="3324134" cy="2000039"/>
            <a:chOff x="6834907" y="1371216"/>
            <a:chExt cx="4137567" cy="20831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834907" y="1371216"/>
              <a:ext cx="4137567" cy="208318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7208982" y="2412808"/>
              <a:ext cx="3763492" cy="4227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983" y="3279327"/>
            <a:ext cx="5222889" cy="3388892"/>
            <a:chOff x="435660" y="3053202"/>
            <a:chExt cx="5422177" cy="34399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660" y="3053202"/>
              <a:ext cx="5422177" cy="3439959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593900" y="5482141"/>
              <a:ext cx="2472572" cy="179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202165" y="4692543"/>
              <a:ext cx="1948871" cy="1612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1" y="1222611"/>
            <a:ext cx="4642297" cy="538916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zh-CN" altLang="en-US" sz="2400" dirty="0">
                <a:solidFill>
                  <a:srgbClr val="FF0000"/>
                </a:solidFill>
              </a:rPr>
              <a:t>：仿真文件输入波形设置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窗中点击仿真功能 命令：</a:t>
            </a:r>
            <a:r>
              <a:rPr lang="en-US" altLang="zh-CN" sz="1600" dirty="0"/>
              <a:t>Simulation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双击新建的仿真文件，在右边的编辑窗中删除不需要的信号定义与设置，比如时钟。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在非周期信号进程 </a:t>
            </a:r>
            <a:r>
              <a:rPr lang="en-US" altLang="zh-CN" sz="1600" dirty="0" err="1"/>
              <a:t>stim_proc:process</a:t>
            </a:r>
            <a:r>
              <a:rPr lang="zh-CN" altLang="en-US" sz="1600" dirty="0"/>
              <a:t>里设置输入信号波形参数（幅度值与时间值）：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 </a:t>
            </a:r>
            <a:r>
              <a:rPr lang="zh-CN" altLang="en-US" sz="1600" dirty="0"/>
              <a:t>设置完成后点击保存，输入波形值参考如下：</a:t>
            </a: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en-US" altLang="zh-CN" sz="1600" dirty="0" err="1"/>
              <a:t>stim_proc</a:t>
            </a:r>
            <a:r>
              <a:rPr lang="en-US" altLang="zh-CN" sz="1600" dirty="0"/>
              <a:t>: process</a:t>
            </a:r>
            <a:endParaRPr lang="en-US" altLang="zh-CN" sz="1600" dirty="0"/>
          </a:p>
          <a:p>
            <a:r>
              <a:rPr lang="en-US" altLang="zh-CN" sz="1600" dirty="0"/>
              <a:t>   begin		</a:t>
            </a:r>
            <a:endParaRPr lang="en-US" altLang="zh-CN" sz="1600" dirty="0"/>
          </a:p>
          <a:p>
            <a:r>
              <a:rPr lang="en-US" altLang="zh-CN" sz="1600" dirty="0"/>
              <a:t>      a&lt;='0'; b&lt;='0';</a:t>
            </a:r>
            <a:endParaRPr lang="en-US" altLang="zh-CN" sz="1600" dirty="0"/>
          </a:p>
          <a:p>
            <a:r>
              <a:rPr lang="en-US" altLang="zh-CN" sz="1600" dirty="0"/>
              <a:t>      wait for 100 ns;	</a:t>
            </a:r>
            <a:endParaRPr lang="en-US" altLang="zh-CN" sz="1600" dirty="0"/>
          </a:p>
          <a:p>
            <a:r>
              <a:rPr lang="en-US" altLang="zh-CN" sz="1600" dirty="0"/>
              <a:t>      a&lt;='0'; b&lt;='1';</a:t>
            </a:r>
            <a:endParaRPr lang="en-US" altLang="zh-CN" sz="1600" dirty="0"/>
          </a:p>
          <a:p>
            <a:r>
              <a:rPr lang="en-US" altLang="zh-CN" sz="1600" dirty="0"/>
              <a:t>      wait for 100 ns;</a:t>
            </a:r>
            <a:endParaRPr lang="en-US" altLang="zh-CN" sz="1600" dirty="0"/>
          </a:p>
          <a:p>
            <a:r>
              <a:rPr lang="en-US" altLang="zh-CN" sz="1600" dirty="0"/>
              <a:t>      a&lt;='1'; b&lt;='0';</a:t>
            </a:r>
            <a:endParaRPr lang="en-US" altLang="zh-CN" sz="1600" dirty="0"/>
          </a:p>
          <a:p>
            <a:r>
              <a:rPr lang="en-US" altLang="zh-CN" sz="1600" dirty="0"/>
              <a:t>      wait for 100 ns;	</a:t>
            </a:r>
            <a:endParaRPr lang="en-US" altLang="zh-CN" sz="1600" dirty="0"/>
          </a:p>
          <a:p>
            <a:r>
              <a:rPr lang="en-US" altLang="zh-CN" sz="1600" dirty="0"/>
              <a:t>      a&lt;='1'; b&lt;='1';</a:t>
            </a:r>
            <a:endParaRPr lang="en-US" altLang="zh-CN" sz="1600" dirty="0"/>
          </a:p>
          <a:p>
            <a:r>
              <a:rPr lang="en-US" altLang="zh-CN" sz="1600" dirty="0"/>
              <a:t>      wait for 100 ns;</a:t>
            </a:r>
            <a:endParaRPr lang="en-US" altLang="zh-CN" sz="1600" dirty="0"/>
          </a:p>
          <a:p>
            <a:r>
              <a:rPr lang="en-US" altLang="zh-CN" sz="1600" dirty="0"/>
              <a:t>   end process;</a:t>
            </a:r>
            <a:endParaRPr lang="en-US" altLang="zh-CN" sz="1600" dirty="0"/>
          </a:p>
        </p:txBody>
      </p:sp>
      <p:grpSp>
        <p:nvGrpSpPr>
          <p:cNvPr id="2" name="组合 20"/>
          <p:cNvGrpSpPr/>
          <p:nvPr/>
        </p:nvGrpSpPr>
        <p:grpSpPr>
          <a:xfrm>
            <a:off x="4642297" y="1484784"/>
            <a:ext cx="4394199" cy="4502686"/>
            <a:chOff x="5717756" y="611558"/>
            <a:chExt cx="6378050" cy="606437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17756" y="611558"/>
              <a:ext cx="6378050" cy="6064375"/>
            </a:xfrm>
            <a:prstGeom prst="rect">
              <a:avLst/>
            </a:prstGeom>
          </p:spPr>
        </p:pic>
        <p:sp>
          <p:nvSpPr>
            <p:cNvPr id="17" name="椭圆 16"/>
            <p:cNvSpPr/>
            <p:nvPr/>
          </p:nvSpPr>
          <p:spPr>
            <a:xfrm>
              <a:off x="6983860" y="1240444"/>
              <a:ext cx="849745" cy="24938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8717248" y="4489740"/>
              <a:ext cx="1732159" cy="13014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6060803" y="1984170"/>
              <a:ext cx="1846113" cy="15333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060803" y="923635"/>
              <a:ext cx="607852" cy="2124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框 208901"/>
          <p:cNvSpPr txBox="1">
            <a:spLocks noChangeArrowheads="1"/>
          </p:cNvSpPr>
          <p:nvPr/>
        </p:nvSpPr>
        <p:spPr bwMode="auto">
          <a:xfrm>
            <a:off x="1116013" y="2024063"/>
            <a:ext cx="7129462" cy="1631216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4000" b="0" dirty="0"/>
              <a:t>  EDA </a:t>
            </a:r>
            <a:r>
              <a:rPr lang="zh-CN" altLang="en-US" sz="4000" b="0" dirty="0"/>
              <a:t>硬件测试平台介绍</a:t>
            </a:r>
            <a:endParaRPr lang="zh-CN" altLang="en-US" sz="4000" b="0" dirty="0"/>
          </a:p>
          <a:p>
            <a:pPr>
              <a:spcBef>
                <a:spcPct val="50000"/>
              </a:spcBef>
              <a:buSzPct val="80000"/>
              <a:buFont typeface="Wingdings" panose="05000000000000000000" pitchFamily="2" charset="2"/>
              <a:buChar char="l"/>
            </a:pPr>
            <a:r>
              <a:rPr lang="en-US" altLang="zh-CN" sz="4000" b="0" dirty="0"/>
              <a:t>  EDA </a:t>
            </a:r>
            <a:r>
              <a:rPr lang="zh-CN" altLang="en-US" sz="4000" b="0" dirty="0" smtClean="0"/>
              <a:t>软件硬件设计</a:t>
            </a:r>
            <a:r>
              <a:rPr lang="zh-CN" altLang="en-US" sz="4000" b="0" dirty="0"/>
              <a:t>使用</a:t>
            </a:r>
            <a:endParaRPr lang="zh-CN" altLang="en-US" sz="4000" b="0" dirty="0"/>
          </a:p>
        </p:txBody>
      </p:sp>
      <p:sp>
        <p:nvSpPr>
          <p:cNvPr id="4" name="矩形 3"/>
          <p:cNvSpPr/>
          <p:nvPr/>
        </p:nvSpPr>
        <p:spPr>
          <a:xfrm>
            <a:off x="2600298" y="471447"/>
            <a:ext cx="35782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zh-CN" altLang="en-US" sz="4000" b="0" dirty="0" smtClean="0">
                <a:solidFill>
                  <a:srgbClr val="DE0000"/>
                </a:solidFill>
                <a:latin typeface="Arial Narrow" panose="020B0606020202030204" pitchFamily="34" charset="0"/>
                <a:ea typeface="黑体" panose="02010609060101010101" pitchFamily="49" charset="-122"/>
              </a:rPr>
              <a:t>实 验 一</a:t>
            </a:r>
            <a:endParaRPr lang="en-US" altLang="zh-CN" sz="4000" b="0" dirty="0">
              <a:solidFill>
                <a:srgbClr val="DE0000"/>
              </a:solidFill>
              <a:latin typeface="Arial Narrow" panose="020B060602020203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9512" y="1300111"/>
            <a:ext cx="768106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：运行仿真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窗中点中仿真文件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双击处理窗</a:t>
            </a:r>
            <a:r>
              <a:rPr lang="en-US" altLang="zh-CN" sz="1600" dirty="0"/>
              <a:t>processes</a:t>
            </a:r>
            <a:r>
              <a:rPr lang="zh-CN" altLang="en-US" sz="1600" dirty="0"/>
              <a:t>窗中</a:t>
            </a:r>
            <a:r>
              <a:rPr lang="zh-CN" altLang="en-US" sz="1600" dirty="0" smtClean="0"/>
              <a:t>的</a:t>
            </a:r>
            <a:r>
              <a:rPr lang="en-US" altLang="zh-CN" sz="1600" dirty="0" smtClean="0"/>
              <a:t>  </a:t>
            </a:r>
            <a:r>
              <a:rPr lang="en-US" altLang="zh-CN" sz="1600" dirty="0" err="1"/>
              <a:t>Isim</a:t>
            </a:r>
            <a:r>
              <a:rPr lang="en-US" altLang="zh-CN" sz="1600" dirty="0"/>
              <a:t> Simulator/ Simulate Behavioral Model</a:t>
            </a:r>
            <a:endParaRPr lang="en-US" altLang="zh-CN" sz="1600" dirty="0"/>
          </a:p>
        </p:txBody>
      </p:sp>
      <p:grpSp>
        <p:nvGrpSpPr>
          <p:cNvPr id="2" name="组合 2"/>
          <p:cNvGrpSpPr/>
          <p:nvPr/>
        </p:nvGrpSpPr>
        <p:grpSpPr>
          <a:xfrm>
            <a:off x="1763688" y="2661896"/>
            <a:ext cx="5739023" cy="3671683"/>
            <a:chOff x="5403110" y="1465767"/>
            <a:chExt cx="5391597" cy="34849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03110" y="1465767"/>
              <a:ext cx="5391597" cy="348492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6157011" y="3306619"/>
              <a:ext cx="2007934" cy="15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157011" y="4655128"/>
              <a:ext cx="1819508" cy="1760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338417" y="1267189"/>
            <a:ext cx="8636249" cy="2017795"/>
            <a:chOff x="566146" y="1183155"/>
            <a:chExt cx="10684414" cy="1426305"/>
          </a:xfrm>
        </p:grpSpPr>
        <p:sp>
          <p:nvSpPr>
            <p:cNvPr id="5" name="文本框 4"/>
            <p:cNvSpPr txBox="1"/>
            <p:nvPr/>
          </p:nvSpPr>
          <p:spPr>
            <a:xfrm>
              <a:off x="566146" y="1183155"/>
              <a:ext cx="10684414" cy="141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rgbClr val="FF0000"/>
                  </a:solidFill>
                </a:rPr>
                <a:t>步骤</a:t>
              </a:r>
              <a:r>
                <a:rPr lang="en-US" altLang="zh-CN" sz="2400" dirty="0">
                  <a:solidFill>
                    <a:srgbClr val="FF0000"/>
                  </a:solidFill>
                </a:rPr>
                <a:t>11</a:t>
              </a:r>
              <a:r>
                <a:rPr lang="zh-CN" altLang="en-US" sz="2400" dirty="0">
                  <a:solidFill>
                    <a:srgbClr val="FF0000"/>
                  </a:solidFill>
                </a:rPr>
                <a:t>：仿真波形查看</a:t>
              </a:r>
              <a:endParaRPr lang="en-US" altLang="zh-CN" sz="2400" dirty="0">
                <a:solidFill>
                  <a:srgbClr val="FF0000"/>
                </a:solidFill>
              </a:endParaRPr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指定时间运行：</a:t>
              </a:r>
              <a:r>
                <a:rPr lang="en-US" altLang="zh-CN" sz="1600" dirty="0" err="1"/>
                <a:t>Isim</a:t>
              </a:r>
              <a:r>
                <a:rPr lang="zh-CN" altLang="en-US" sz="1600" dirty="0"/>
                <a:t>波形窗里，在时间窗格        </a:t>
              </a:r>
              <a:r>
                <a:rPr lang="zh-CN" altLang="en-US" sz="1600" dirty="0" smtClean="0"/>
                <a:t>设置</a:t>
              </a:r>
              <a:r>
                <a:rPr lang="zh-CN" altLang="en-US" sz="1600" dirty="0"/>
                <a:t>运行时间，点击                                                          运行</a:t>
              </a:r>
              <a:r>
                <a:rPr lang="zh-CN" altLang="en-US" sz="1600" dirty="0" smtClean="0"/>
                <a:t>，点击            查看</a:t>
              </a:r>
              <a:r>
                <a:rPr lang="zh-CN" altLang="en-US" sz="1600" dirty="0"/>
                <a:t>波形</a:t>
              </a:r>
              <a:endParaRPr lang="en-US" altLang="zh-CN" sz="1600" dirty="0"/>
            </a:p>
            <a:p>
              <a:pPr marL="285750" indent="-285750">
                <a:lnSpc>
                  <a:spcPct val="13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无限时运行：点击                 运行，直到查看数据完整显示，点击           </a:t>
              </a:r>
              <a:r>
                <a:rPr lang="en-US" altLang="zh-CN" sz="1600" dirty="0"/>
                <a:t>  </a:t>
              </a:r>
              <a:r>
                <a:rPr lang="zh-CN" altLang="en-US" sz="1600" dirty="0"/>
                <a:t>中断运行。同样点击              </a:t>
              </a:r>
              <a:r>
                <a:rPr lang="zh-CN" altLang="en-US" sz="1600" dirty="0" smtClean="0"/>
                <a:t>查看</a:t>
              </a:r>
              <a:r>
                <a:rPr lang="zh-CN" altLang="en-US" sz="1600" dirty="0"/>
                <a:t>波形。</a:t>
              </a:r>
              <a:endParaRPr lang="en-US" altLang="zh-CN" sz="1600" dirty="0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03185" y="1601132"/>
              <a:ext cx="619048" cy="200000"/>
            </a:xfrm>
            <a:prstGeom prst="rect">
              <a:avLst/>
            </a:prstGeom>
          </p:spPr>
        </p:pic>
        <p:grpSp>
          <p:nvGrpSpPr>
            <p:cNvPr id="4" name="组合 10"/>
            <p:cNvGrpSpPr/>
            <p:nvPr/>
          </p:nvGrpSpPr>
          <p:grpSpPr>
            <a:xfrm>
              <a:off x="3553196" y="2049562"/>
              <a:ext cx="602487" cy="345862"/>
              <a:chOff x="3563160" y="1667192"/>
              <a:chExt cx="602487" cy="34586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31135" y="1667192"/>
                <a:ext cx="534512" cy="345862"/>
              </a:xfrm>
              <a:prstGeom prst="rect">
                <a:avLst/>
              </a:prstGeom>
            </p:spPr>
          </p:pic>
          <p:sp>
            <p:nvSpPr>
              <p:cNvPr id="9" name="矩形 8"/>
              <p:cNvSpPr/>
              <p:nvPr/>
            </p:nvSpPr>
            <p:spPr>
              <a:xfrm>
                <a:off x="3563160" y="1667192"/>
                <a:ext cx="323809" cy="209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15"/>
            <p:cNvGrpSpPr/>
            <p:nvPr/>
          </p:nvGrpSpPr>
          <p:grpSpPr>
            <a:xfrm>
              <a:off x="8865020" y="1550092"/>
              <a:ext cx="2301744" cy="377531"/>
              <a:chOff x="2988034" y="1916998"/>
              <a:chExt cx="2301744" cy="37753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98852" y="1916998"/>
                <a:ext cx="2290926" cy="377531"/>
              </a:xfrm>
              <a:prstGeom prst="rect">
                <a:avLst/>
              </a:prstGeom>
            </p:spPr>
          </p:pic>
          <p:sp>
            <p:nvSpPr>
              <p:cNvPr id="12" name="矩形 11"/>
              <p:cNvSpPr/>
              <p:nvPr/>
            </p:nvSpPr>
            <p:spPr>
              <a:xfrm>
                <a:off x="2988034" y="1916998"/>
                <a:ext cx="323809" cy="20952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4"/>
            <p:cNvGrpSpPr/>
            <p:nvPr/>
          </p:nvGrpSpPr>
          <p:grpSpPr>
            <a:xfrm>
              <a:off x="8620062" y="2028786"/>
              <a:ext cx="524401" cy="416615"/>
              <a:chOff x="7337434" y="1578823"/>
              <a:chExt cx="524401" cy="416615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47550" y="1614486"/>
                <a:ext cx="514285" cy="380952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7337434" y="1578823"/>
                <a:ext cx="257145" cy="1899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1293" y="2333270"/>
              <a:ext cx="714286" cy="27619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1429" y="1801132"/>
              <a:ext cx="706533" cy="273193"/>
            </a:xfrm>
            <a:prstGeom prst="rect">
              <a:avLst/>
            </a:prstGeom>
          </p:spPr>
        </p:pic>
      </p:grpSp>
      <p:grpSp>
        <p:nvGrpSpPr>
          <p:cNvPr id="15" name="组合 7"/>
          <p:cNvGrpSpPr/>
          <p:nvPr/>
        </p:nvGrpSpPr>
        <p:grpSpPr>
          <a:xfrm>
            <a:off x="293769" y="3402181"/>
            <a:ext cx="8494631" cy="3134085"/>
            <a:chOff x="812799" y="3226145"/>
            <a:chExt cx="8965704" cy="33502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2799" y="3226145"/>
              <a:ext cx="8965704" cy="3350226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7221426" y="3584046"/>
              <a:ext cx="1155955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5133746" y="3584046"/>
              <a:ext cx="565090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4" y="1346300"/>
            <a:ext cx="505946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12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r>
              <a:rPr lang="en-US" altLang="zh-CN" sz="2400" dirty="0">
                <a:solidFill>
                  <a:srgbClr val="FF0000"/>
                </a:solidFill>
              </a:rPr>
              <a:t>--</a:t>
            </a:r>
            <a:r>
              <a:rPr lang="zh-CN" altLang="en-US" sz="2400" dirty="0">
                <a:solidFill>
                  <a:srgbClr val="FF0000"/>
                </a:solidFill>
              </a:rPr>
              <a:t>器件适配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文件进入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模式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文件进行</a:t>
            </a:r>
            <a:r>
              <a:rPr lang="en-US" altLang="zh-CN" sz="1600" dirty="0"/>
              <a:t>FPGA</a:t>
            </a:r>
            <a:r>
              <a:rPr lang="zh-CN" altLang="en-US" sz="1600" dirty="0"/>
              <a:t>芯片的管脚适配：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</a:t>
            </a:r>
            <a:r>
              <a:rPr lang="zh-CN" altLang="en-US" sz="1600" dirty="0"/>
              <a:t>点中要下载的顶层文件，双击 </a:t>
            </a:r>
            <a:r>
              <a:rPr lang="en-US" altLang="zh-CN" sz="1600" dirty="0"/>
              <a:t>Processes</a:t>
            </a:r>
            <a:r>
              <a:rPr lang="zh-CN" altLang="en-US" sz="1600" dirty="0"/>
              <a:t>窗中的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User Constraints\I/O Pin Planning(</a:t>
            </a:r>
            <a:r>
              <a:rPr lang="en-US" altLang="zh-CN" sz="1600" dirty="0" err="1"/>
              <a:t>PlanAhead</a:t>
            </a:r>
            <a:r>
              <a:rPr lang="en-US" altLang="zh-CN" sz="1600" dirty="0"/>
              <a:t>)…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</a:t>
            </a:r>
            <a:r>
              <a:rPr lang="zh-CN" altLang="en-US" sz="1600" dirty="0"/>
              <a:t>点击 </a:t>
            </a:r>
            <a:r>
              <a:rPr lang="en-US" altLang="zh-CN" sz="1600" dirty="0"/>
              <a:t>Yes </a:t>
            </a:r>
            <a:r>
              <a:rPr lang="zh-CN" altLang="en-US" sz="1600" dirty="0"/>
              <a:t>产生适配文件 *</a:t>
            </a:r>
            <a:r>
              <a:rPr lang="en-US" altLang="zh-CN" sz="1600" dirty="0"/>
              <a:t>.UCF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altLang="zh-CN" sz="1600" dirty="0"/>
              <a:t>       </a:t>
            </a:r>
            <a:endParaRPr lang="en-US" altLang="zh-CN" sz="1600" dirty="0"/>
          </a:p>
        </p:txBody>
      </p:sp>
      <p:grpSp>
        <p:nvGrpSpPr>
          <p:cNvPr id="2" name="组合 21"/>
          <p:cNvGrpSpPr/>
          <p:nvPr/>
        </p:nvGrpSpPr>
        <p:grpSpPr>
          <a:xfrm>
            <a:off x="5257800" y="1498600"/>
            <a:ext cx="3228571" cy="1390476"/>
            <a:chOff x="6190442" y="803331"/>
            <a:chExt cx="3228571" cy="139047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90442" y="803331"/>
              <a:ext cx="3228571" cy="13904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6702995" y="921466"/>
              <a:ext cx="1285264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6"/>
          <p:cNvGrpSpPr/>
          <p:nvPr/>
        </p:nvGrpSpPr>
        <p:grpSpPr>
          <a:xfrm>
            <a:off x="3662457" y="3278969"/>
            <a:ext cx="5028337" cy="3369547"/>
            <a:chOff x="5195516" y="2311942"/>
            <a:chExt cx="6629510" cy="391335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5516" y="2311942"/>
              <a:ext cx="6629510" cy="3913356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5547809" y="3609538"/>
              <a:ext cx="1628845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293809" y="4913745"/>
              <a:ext cx="1319427" cy="1456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514109" y="5177499"/>
              <a:ext cx="2096655" cy="17959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8986982" y="5606473"/>
              <a:ext cx="630122" cy="2702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1" y="1255491"/>
            <a:ext cx="4666465" cy="275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dirty="0">
                <a:solidFill>
                  <a:srgbClr val="FF0000"/>
                </a:solidFill>
              </a:rPr>
              <a:t>步骤</a:t>
            </a:r>
            <a:r>
              <a:rPr lang="en-US" altLang="zh-CN" sz="2200" dirty="0">
                <a:solidFill>
                  <a:srgbClr val="FF0000"/>
                </a:solidFill>
              </a:rPr>
              <a:t>12</a:t>
            </a:r>
            <a:r>
              <a:rPr lang="zh-CN" altLang="en-US" sz="2200" dirty="0">
                <a:solidFill>
                  <a:srgbClr val="FF0000"/>
                </a:solidFill>
              </a:rPr>
              <a:t>：设计文件下载</a:t>
            </a:r>
            <a:r>
              <a:rPr lang="en-US" altLang="zh-CN" sz="2200" dirty="0">
                <a:solidFill>
                  <a:srgbClr val="FF0000"/>
                </a:solidFill>
              </a:rPr>
              <a:t>--</a:t>
            </a:r>
            <a:r>
              <a:rPr lang="zh-CN" altLang="en-US" sz="2200" dirty="0">
                <a:solidFill>
                  <a:srgbClr val="FF0000"/>
                </a:solidFill>
              </a:rPr>
              <a:t>器件适配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产生</a:t>
            </a:r>
            <a:r>
              <a:rPr lang="en-US" altLang="zh-CN" sz="1600" dirty="0"/>
              <a:t>UCF</a:t>
            </a:r>
            <a:r>
              <a:rPr lang="zh-CN" altLang="en-US" sz="1600" dirty="0"/>
              <a:t>文件后，自动启动适配软件 </a:t>
            </a:r>
            <a:r>
              <a:rPr lang="en-US" altLang="zh-CN" sz="1600" dirty="0" err="1"/>
              <a:t>PlanAhead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I/O Ports</a:t>
            </a:r>
            <a:r>
              <a:rPr lang="zh-CN" altLang="en-US" sz="1600" dirty="0"/>
              <a:t>窗的</a:t>
            </a:r>
            <a:r>
              <a:rPr lang="en-US" altLang="zh-CN" sz="1600" dirty="0"/>
              <a:t>Site</a:t>
            </a:r>
            <a:r>
              <a:rPr lang="zh-CN" altLang="en-US" sz="1600" dirty="0"/>
              <a:t>位置，按照</a:t>
            </a:r>
            <a:r>
              <a:rPr lang="en-US" altLang="zh-CN" sz="1600" dirty="0"/>
              <a:t>basys2</a:t>
            </a:r>
            <a:r>
              <a:rPr lang="zh-CN" altLang="en-US" sz="1600" dirty="0"/>
              <a:t>开发板对应的输入输出管脚配置设计文件的输入输出信号，配置完成后点保存，如右图所示。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查看</a:t>
            </a:r>
            <a:r>
              <a:rPr lang="en-US" altLang="zh-CN" sz="1600" dirty="0"/>
              <a:t>UCF</a:t>
            </a:r>
            <a:r>
              <a:rPr lang="zh-CN" altLang="en-US" sz="1600" dirty="0"/>
              <a:t>配表：双击 *</a:t>
            </a:r>
            <a:r>
              <a:rPr lang="en-US" altLang="zh-CN" sz="1600" dirty="0"/>
              <a:t>.</a:t>
            </a:r>
            <a:r>
              <a:rPr lang="en-US" altLang="zh-CN" sz="1600" dirty="0" err="1"/>
              <a:t>ucf</a:t>
            </a:r>
            <a:r>
              <a:rPr lang="zh-CN" altLang="en-US" sz="1600" dirty="0"/>
              <a:t>文件或点击处理窗中的 </a:t>
            </a:r>
            <a:r>
              <a:rPr lang="en-US" altLang="zh-CN" sz="1600" dirty="0"/>
              <a:t>Edit Constraints</a:t>
            </a:r>
            <a:r>
              <a:rPr lang="zh-CN" altLang="en-US" sz="1600" dirty="0"/>
              <a:t>。缺省某个信号的管脚可手动补充。</a:t>
            </a:r>
            <a:endParaRPr lang="en-US" altLang="zh-CN" sz="1600" dirty="0"/>
          </a:p>
        </p:txBody>
      </p:sp>
      <p:grpSp>
        <p:nvGrpSpPr>
          <p:cNvPr id="2" name="组合 10"/>
          <p:cNvGrpSpPr/>
          <p:nvPr/>
        </p:nvGrpSpPr>
        <p:grpSpPr>
          <a:xfrm>
            <a:off x="4666464" y="1374661"/>
            <a:ext cx="4324525" cy="5063974"/>
            <a:chOff x="5963912" y="754935"/>
            <a:chExt cx="5832197" cy="559044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963913" y="754935"/>
              <a:ext cx="5832196" cy="5590447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5963912" y="3960230"/>
              <a:ext cx="4149905" cy="23851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019513" y="1194903"/>
              <a:ext cx="240506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9"/>
          <p:cNvGrpSpPr/>
          <p:nvPr/>
        </p:nvGrpSpPr>
        <p:grpSpPr>
          <a:xfrm>
            <a:off x="69011" y="4225467"/>
            <a:ext cx="4348449" cy="2520389"/>
            <a:chOff x="704382" y="3761768"/>
            <a:chExt cx="4578458" cy="270509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82" y="3761768"/>
              <a:ext cx="4578458" cy="270509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050341" y="5244084"/>
              <a:ext cx="1285264" cy="2305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815732" y="4696087"/>
              <a:ext cx="1467108" cy="1122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4336" y="1297617"/>
            <a:ext cx="87910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13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r>
              <a:rPr lang="en-US" altLang="zh-CN" sz="2400" dirty="0">
                <a:solidFill>
                  <a:srgbClr val="FF0000"/>
                </a:solidFill>
              </a:rPr>
              <a:t>—</a:t>
            </a:r>
            <a:r>
              <a:rPr lang="zh-CN" altLang="en-US" sz="2400" dirty="0">
                <a:solidFill>
                  <a:srgbClr val="FF0000"/>
                </a:solidFill>
              </a:rPr>
              <a:t>文件编程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点中下载文件，双击</a:t>
            </a:r>
            <a:r>
              <a:rPr lang="en-US" altLang="zh-CN" dirty="0"/>
              <a:t>processes</a:t>
            </a:r>
            <a:r>
              <a:rPr lang="zh-CN" altLang="en-US" dirty="0"/>
              <a:t>窗</a:t>
            </a:r>
            <a:r>
              <a:rPr lang="zh-CN" altLang="en-US" dirty="0" smtClean="0"/>
              <a:t>的</a:t>
            </a:r>
            <a:r>
              <a:rPr lang="en-US" altLang="zh-CN" dirty="0" smtClean="0"/>
              <a:t> </a:t>
            </a:r>
            <a:r>
              <a:rPr lang="en-US" altLang="zh-CN" dirty="0"/>
              <a:t>Generate Programming File, </a:t>
            </a:r>
            <a:r>
              <a:rPr lang="zh-CN" altLang="en-US" dirty="0"/>
              <a:t>产生下载</a:t>
            </a:r>
            <a:r>
              <a:rPr lang="en-US" altLang="zh-CN" dirty="0"/>
              <a:t>FPGA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      </a:t>
            </a:r>
            <a:r>
              <a:rPr lang="zh-CN" altLang="en-US" dirty="0"/>
              <a:t>的编程文件 *</a:t>
            </a:r>
            <a:r>
              <a:rPr lang="en-US" altLang="zh-CN" dirty="0"/>
              <a:t>.bit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grpSp>
        <p:nvGrpSpPr>
          <p:cNvPr id="2" name="组合 5"/>
          <p:cNvGrpSpPr/>
          <p:nvPr/>
        </p:nvGrpSpPr>
        <p:grpSpPr>
          <a:xfrm>
            <a:off x="2907848" y="2347950"/>
            <a:ext cx="4889952" cy="4179850"/>
            <a:chOff x="6012764" y="703965"/>
            <a:chExt cx="5209524" cy="430476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12764" y="703965"/>
              <a:ext cx="5209524" cy="430476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6370485" y="2382761"/>
              <a:ext cx="2247041" cy="212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373799" y="4391670"/>
              <a:ext cx="2247041" cy="21265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1379" y="1196752"/>
            <a:ext cx="4304597" cy="442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600" dirty="0"/>
              <a:t>USB</a:t>
            </a:r>
            <a:r>
              <a:rPr lang="zh-CN" altLang="en-US" sz="1600" dirty="0"/>
              <a:t>下载线一端连接</a:t>
            </a:r>
            <a:r>
              <a:rPr lang="en-US" altLang="zh-CN" sz="1600" dirty="0"/>
              <a:t>BASYS2</a:t>
            </a:r>
            <a:r>
              <a:rPr lang="zh-CN" altLang="en-US" sz="1600" dirty="0"/>
              <a:t>的</a:t>
            </a:r>
            <a:r>
              <a:rPr lang="en-US" altLang="zh-CN" sz="1600" dirty="0"/>
              <a:t>J3</a:t>
            </a:r>
            <a:r>
              <a:rPr lang="zh-CN" altLang="en-US" sz="1600" dirty="0"/>
              <a:t>接口，另外一端连接电脑的</a:t>
            </a:r>
            <a:r>
              <a:rPr lang="en-US" altLang="zh-CN" sz="1600" dirty="0"/>
              <a:t>USB</a:t>
            </a:r>
            <a:r>
              <a:rPr lang="zh-CN" altLang="en-US" sz="1600" dirty="0"/>
              <a:t>，打开</a:t>
            </a:r>
            <a:r>
              <a:rPr lang="en-US" altLang="zh-CN" sz="1600" dirty="0"/>
              <a:t>BASYS2</a:t>
            </a:r>
            <a:r>
              <a:rPr lang="zh-CN" altLang="en-US" sz="1600" dirty="0"/>
              <a:t>的电源，看到电源指示灯</a:t>
            </a:r>
            <a:r>
              <a:rPr lang="en-US" altLang="zh-CN" sz="1600" dirty="0"/>
              <a:t>LED</a:t>
            </a:r>
            <a:r>
              <a:rPr lang="zh-CN" altLang="en-US" sz="1600" dirty="0"/>
              <a:t>点亮。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</a:t>
            </a:r>
            <a:r>
              <a:rPr lang="en-US" altLang="zh-CN" sz="1600" dirty="0"/>
              <a:t>processes</a:t>
            </a:r>
            <a:r>
              <a:rPr lang="zh-CN" altLang="en-US" sz="1600" dirty="0"/>
              <a:t>窗：</a:t>
            </a:r>
            <a:endParaRPr lang="en-US" altLang="zh-CN" sz="1600" dirty="0"/>
          </a:p>
          <a:p>
            <a:r>
              <a:rPr lang="en-US" altLang="zh-CN" sz="1600" dirty="0"/>
              <a:t>    Configure Target Device/ 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Manage </a:t>
            </a:r>
            <a:r>
              <a:rPr lang="en-US" altLang="zh-CN" sz="1600" dirty="0"/>
              <a:t>Configuration Project   (Impact)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生成 </a:t>
            </a:r>
            <a:r>
              <a:rPr lang="en-US" altLang="zh-CN" sz="1600" dirty="0"/>
              <a:t>ISE </a:t>
            </a:r>
            <a:r>
              <a:rPr lang="en-US" altLang="zh-CN" sz="1600" dirty="0" err="1"/>
              <a:t>iMPACT</a:t>
            </a:r>
            <a:r>
              <a:rPr lang="zh-CN" altLang="en-US" sz="1600" dirty="0"/>
              <a:t>界面：</a:t>
            </a:r>
            <a:endParaRPr lang="en-US" altLang="zh-CN" sz="1600" dirty="0"/>
          </a:p>
          <a:p>
            <a:pPr>
              <a:spcBef>
                <a:spcPts val="600"/>
              </a:spcBef>
            </a:pPr>
            <a:r>
              <a:rPr lang="en-US" altLang="zh-CN" sz="1600" dirty="0"/>
              <a:t>      </a:t>
            </a:r>
            <a:r>
              <a:rPr lang="zh-CN" altLang="en-US" sz="1600" dirty="0"/>
              <a:t>双击 </a:t>
            </a:r>
            <a:r>
              <a:rPr lang="en-US" altLang="zh-CN" sz="1600" dirty="0"/>
              <a:t>Boundary Scan/</a:t>
            </a:r>
            <a:r>
              <a:rPr lang="zh-CN" altLang="en-US" sz="1600" dirty="0"/>
              <a:t>右击</a:t>
            </a:r>
            <a:r>
              <a:rPr lang="en-US" altLang="zh-CN" sz="1600" dirty="0"/>
              <a:t>Right click to add 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device</a:t>
            </a:r>
            <a:r>
              <a:rPr lang="en-US" altLang="zh-CN" sz="1600" dirty="0"/>
              <a:t>…/   Initialize Chain,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添加生成的 </a:t>
            </a:r>
            <a:r>
              <a:rPr lang="en-US" altLang="zh-CN" sz="1600" dirty="0"/>
              <a:t>*.bit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后续</a:t>
            </a:r>
            <a:endParaRPr lang="en-US" altLang="zh-CN" sz="16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altLang="zh-CN" sz="1600" dirty="0"/>
          </a:p>
        </p:txBody>
      </p:sp>
      <p:grpSp>
        <p:nvGrpSpPr>
          <p:cNvPr id="2" name="组合 8"/>
          <p:cNvGrpSpPr/>
          <p:nvPr/>
        </p:nvGrpSpPr>
        <p:grpSpPr>
          <a:xfrm>
            <a:off x="4260677" y="1532118"/>
            <a:ext cx="4706378" cy="2499372"/>
            <a:chOff x="5514109" y="1269354"/>
            <a:chExt cx="6614143" cy="38660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4109" y="1269354"/>
              <a:ext cx="6614143" cy="386606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723940" y="4193309"/>
              <a:ext cx="2247041" cy="16625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880958" y="4479636"/>
              <a:ext cx="2247041" cy="1475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3075990" y="4545124"/>
            <a:ext cx="6026898" cy="2149511"/>
            <a:chOff x="4638807" y="3895848"/>
            <a:chExt cx="7368466" cy="238562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8807" y="3895848"/>
              <a:ext cx="3575208" cy="238562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21852" y="3909221"/>
              <a:ext cx="3563773" cy="2372254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675751" y="4553527"/>
              <a:ext cx="1697338" cy="1431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373088" y="4876800"/>
              <a:ext cx="1840927" cy="2443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456218" y="5354356"/>
              <a:ext cx="1607129" cy="2021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060873" y="5121168"/>
              <a:ext cx="1108363" cy="2331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333018" y="5516284"/>
              <a:ext cx="674255" cy="2331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7024" y="1231609"/>
            <a:ext cx="450002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点中 </a:t>
            </a:r>
            <a:r>
              <a:rPr lang="en-US" altLang="zh-CN" dirty="0"/>
              <a:t>xc3s100e (</a:t>
            </a:r>
            <a:r>
              <a:rPr lang="en-US" altLang="zh-CN" dirty="0" err="1"/>
              <a:t>gate.bit</a:t>
            </a:r>
            <a:r>
              <a:rPr lang="en-US" altLang="zh-CN" dirty="0"/>
              <a:t>)</a:t>
            </a:r>
            <a:r>
              <a:rPr lang="zh-CN" altLang="en-US" dirty="0"/>
              <a:t>芯片图表，单击鼠标右键点编程 </a:t>
            </a:r>
            <a:r>
              <a:rPr lang="en-US" altLang="zh-CN" dirty="0"/>
              <a:t>Program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选择</a:t>
            </a:r>
            <a:r>
              <a:rPr lang="en-US" altLang="zh-CN" dirty="0"/>
              <a:t>Device 1(FPGA xc3s100e), </a:t>
            </a:r>
            <a:r>
              <a:rPr lang="zh-CN" altLang="en-US" dirty="0"/>
              <a:t>属性选 </a:t>
            </a:r>
            <a:r>
              <a:rPr lang="en-US" altLang="zh-CN" dirty="0"/>
              <a:t>FPGA</a:t>
            </a:r>
            <a:r>
              <a:rPr lang="zh-CN" altLang="en-US" dirty="0"/>
              <a:t>编程，点 </a:t>
            </a:r>
            <a:r>
              <a:rPr lang="en-US" altLang="zh-CN" dirty="0"/>
              <a:t>OK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出现编程成功标记</a:t>
            </a:r>
            <a:r>
              <a:rPr lang="zh-CN" altLang="en-US" sz="1600" dirty="0"/>
              <a:t>，对下载程序在</a:t>
            </a:r>
            <a:r>
              <a:rPr lang="en-US" altLang="zh-CN" sz="1600" dirty="0"/>
              <a:t>BASYS2B</a:t>
            </a:r>
            <a:r>
              <a:rPr lang="zh-CN" altLang="en-US" sz="1600" dirty="0"/>
              <a:t>板上，进行输入输出数据调试查看</a:t>
            </a:r>
            <a:endParaRPr lang="en-US" altLang="zh-CN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8562" y="1385704"/>
            <a:ext cx="4328182" cy="2702707"/>
          </a:xfrm>
          <a:prstGeom prst="rect">
            <a:avLst/>
          </a:prstGeom>
        </p:spPr>
      </p:pic>
      <p:grpSp>
        <p:nvGrpSpPr>
          <p:cNvPr id="2" name="组合 2"/>
          <p:cNvGrpSpPr/>
          <p:nvPr/>
        </p:nvGrpSpPr>
        <p:grpSpPr>
          <a:xfrm>
            <a:off x="4577052" y="4158485"/>
            <a:ext cx="4431203" cy="2533005"/>
            <a:chOff x="4577052" y="4158485"/>
            <a:chExt cx="4431203" cy="25330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7052" y="4158485"/>
              <a:ext cx="4431203" cy="253300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7466" y="5270365"/>
              <a:ext cx="2078455" cy="1232574"/>
            </a:xfrm>
            <a:prstGeom prst="rect">
              <a:avLst/>
            </a:prstGeom>
          </p:spPr>
        </p:pic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880" y="3895500"/>
            <a:ext cx="2964503" cy="177870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967681" y="5768160"/>
            <a:ext cx="1717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A=1,b=0</a:t>
            </a:r>
            <a:endParaRPr lang="en-US" altLang="zh-CN" dirty="0"/>
          </a:p>
          <a:p>
            <a:r>
              <a:rPr lang="en-US" altLang="zh-CN" dirty="0"/>
              <a:t>F=010110;</a:t>
            </a:r>
            <a:endParaRPr lang="en-US" altLang="zh-CN" dirty="0"/>
          </a:p>
          <a:p>
            <a:r>
              <a:rPr lang="zh-CN" altLang="en-US" dirty="0"/>
              <a:t>设计结果正确</a:t>
            </a:r>
            <a:endParaRPr lang="zh-CN" altLang="en-US" dirty="0"/>
          </a:p>
        </p:txBody>
      </p:sp>
      <p:sp>
        <p:nvSpPr>
          <p:cNvPr id="10" name="标题 1"/>
          <p:cNvSpPr txBox="1"/>
          <p:nvPr/>
        </p:nvSpPr>
        <p:spPr>
          <a:xfrm>
            <a:off x="389467" y="156179"/>
            <a:ext cx="5757334" cy="953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实验一：基本门</a:t>
            </a:r>
            <a:r>
              <a:rPr lang="en-US" altLang="zh-CN" sz="3200" dirty="0" smtClean="0"/>
              <a:t>VHDL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8549" y="1282909"/>
            <a:ext cx="783778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：建项目工程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  打开</a:t>
            </a:r>
            <a:r>
              <a:rPr lang="en-US" altLang="zh-CN" dirty="0"/>
              <a:t>IES14.7</a:t>
            </a:r>
            <a:r>
              <a:rPr lang="zh-CN" altLang="en-US" dirty="0"/>
              <a:t>软件</a:t>
            </a:r>
            <a:r>
              <a:rPr lang="en-US" altLang="zh-CN" dirty="0"/>
              <a:t>/</a:t>
            </a:r>
            <a:r>
              <a:rPr lang="zh-CN" altLang="en-US" dirty="0"/>
              <a:t>新建项目工程</a:t>
            </a:r>
            <a:r>
              <a:rPr lang="en-US" altLang="zh-CN" dirty="0"/>
              <a:t>/</a:t>
            </a:r>
            <a:r>
              <a:rPr lang="zh-CN" altLang="en-US" dirty="0"/>
              <a:t>新建项目名与项目工作路径</a:t>
            </a:r>
            <a:r>
              <a:rPr lang="en-US" altLang="zh-CN" dirty="0"/>
              <a:t>/</a:t>
            </a:r>
            <a:r>
              <a:rPr lang="zh-CN" altLang="en-US" dirty="0"/>
              <a:t>点击</a:t>
            </a:r>
            <a:r>
              <a:rPr lang="en-US" altLang="zh-CN" dirty="0"/>
              <a:t>next</a:t>
            </a:r>
            <a:endParaRPr lang="zh-CN" altLang="en-US" dirty="0"/>
          </a:p>
        </p:txBody>
      </p:sp>
      <p:grpSp>
        <p:nvGrpSpPr>
          <p:cNvPr id="2" name="组合 7"/>
          <p:cNvGrpSpPr/>
          <p:nvPr/>
        </p:nvGrpSpPr>
        <p:grpSpPr>
          <a:xfrm>
            <a:off x="1281518" y="2227783"/>
            <a:ext cx="6880349" cy="4443950"/>
            <a:chOff x="3668318" y="1359859"/>
            <a:chExt cx="7933139" cy="49996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68318" y="1359859"/>
              <a:ext cx="7933139" cy="499968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3748530" y="2693652"/>
              <a:ext cx="794327" cy="2010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015730" y="3364237"/>
              <a:ext cx="1202161" cy="358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0121621" y="6016391"/>
              <a:ext cx="794327" cy="2010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 idx="4294967295"/>
          </p:nvPr>
        </p:nvSpPr>
        <p:spPr>
          <a:xfrm>
            <a:off x="323273" y="56362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4360" y="1352930"/>
            <a:ext cx="385037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：设置项目工作环境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芯片选</a:t>
            </a:r>
            <a:r>
              <a:rPr lang="en-US" altLang="zh-CN" dirty="0"/>
              <a:t>Spartan3E</a:t>
            </a:r>
            <a:r>
              <a:rPr lang="zh-CN" altLang="en-US" dirty="0"/>
              <a:t>系列的型号：</a:t>
            </a:r>
            <a:r>
              <a:rPr lang="en-US" altLang="zh-CN" dirty="0"/>
              <a:t>XC3s100E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管脚封装</a:t>
            </a:r>
            <a:r>
              <a:rPr lang="en-US" altLang="zh-CN" dirty="0"/>
              <a:t>CP132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速度等级</a:t>
            </a:r>
            <a:r>
              <a:rPr lang="en-US" altLang="zh-CN" dirty="0"/>
              <a:t>-4</a:t>
            </a:r>
            <a:r>
              <a:rPr lang="zh-CN" altLang="en-US" dirty="0"/>
              <a:t>与</a:t>
            </a:r>
            <a:r>
              <a:rPr lang="en-US" altLang="zh-CN" dirty="0"/>
              <a:t>-5</a:t>
            </a:r>
            <a:r>
              <a:rPr lang="zh-CN" altLang="en-US" dirty="0"/>
              <a:t>均可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综合工具：</a:t>
            </a:r>
            <a:r>
              <a:rPr lang="en-US" altLang="zh-CN" dirty="0"/>
              <a:t>ISE</a:t>
            </a:r>
            <a:r>
              <a:rPr lang="zh-CN" altLang="en-US" dirty="0"/>
              <a:t>自带</a:t>
            </a:r>
            <a:r>
              <a:rPr lang="en-US" altLang="zh-CN" dirty="0"/>
              <a:t>XST</a:t>
            </a:r>
            <a:r>
              <a:rPr lang="zh-CN" altLang="en-US" dirty="0"/>
              <a:t>；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仿真工具：</a:t>
            </a:r>
            <a:r>
              <a:rPr lang="en-US" altLang="zh-CN" dirty="0"/>
              <a:t>ISE</a:t>
            </a:r>
            <a:r>
              <a:rPr lang="zh-CN" altLang="en-US" dirty="0"/>
              <a:t>自带</a:t>
            </a:r>
            <a:r>
              <a:rPr lang="en-US" altLang="zh-CN" dirty="0" err="1"/>
              <a:t>Isim</a:t>
            </a:r>
            <a:r>
              <a:rPr lang="en-US" altLang="zh-CN" dirty="0"/>
              <a:t>;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66FF"/>
                </a:solidFill>
              </a:rPr>
              <a:t>语言：</a:t>
            </a:r>
            <a:r>
              <a:rPr lang="en-US" altLang="zh-CN" dirty="0">
                <a:solidFill>
                  <a:srgbClr val="0066FF"/>
                </a:solidFill>
              </a:rPr>
              <a:t> </a:t>
            </a:r>
            <a:r>
              <a:rPr lang="zh-CN" altLang="en-US" dirty="0">
                <a:solidFill>
                  <a:srgbClr val="0066FF"/>
                </a:solidFill>
              </a:rPr>
              <a:t>选择</a:t>
            </a:r>
            <a:r>
              <a:rPr lang="en-US" altLang="zh-CN" dirty="0">
                <a:solidFill>
                  <a:srgbClr val="0066FF"/>
                </a:solidFill>
              </a:rPr>
              <a:t>Verilog</a:t>
            </a:r>
            <a:endParaRPr lang="zh-CN" altLang="en-US" dirty="0">
              <a:solidFill>
                <a:srgbClr val="0066FF"/>
              </a:solidFill>
            </a:endParaRPr>
          </a:p>
        </p:txBody>
      </p:sp>
      <p:grpSp>
        <p:nvGrpSpPr>
          <p:cNvPr id="2" name="组合 6"/>
          <p:cNvGrpSpPr/>
          <p:nvPr/>
        </p:nvGrpSpPr>
        <p:grpSpPr>
          <a:xfrm>
            <a:off x="4219568" y="1429131"/>
            <a:ext cx="4695832" cy="4970231"/>
            <a:chOff x="5109527" y="1223864"/>
            <a:chExt cx="6000000" cy="535238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09527" y="1223864"/>
              <a:ext cx="6000000" cy="535238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7683221" y="4747491"/>
              <a:ext cx="1202161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336430" y="76031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9334" y="1261337"/>
            <a:ext cx="5952067" cy="114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：新建设计文件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点击</a:t>
            </a:r>
            <a:r>
              <a:rPr lang="en-US" altLang="zh-CN" dirty="0"/>
              <a:t>project/new </a:t>
            </a:r>
            <a:r>
              <a:rPr lang="en-US" altLang="zh-CN" dirty="0" smtClean="0"/>
              <a:t>source</a:t>
            </a:r>
            <a:r>
              <a:rPr lang="zh-CN" altLang="en-US" dirty="0" smtClean="0"/>
              <a:t>，选择</a:t>
            </a:r>
            <a:r>
              <a:rPr lang="en-US" altLang="zh-CN" dirty="0"/>
              <a:t>Verilog Module</a:t>
            </a:r>
            <a:r>
              <a:rPr lang="zh-CN" altLang="en-US" dirty="0"/>
              <a:t>模式</a:t>
            </a:r>
            <a:endParaRPr lang="en-US" altLang="zh-CN" dirty="0"/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输入</a:t>
            </a:r>
            <a:r>
              <a:rPr lang="zh-CN" altLang="en-US" dirty="0" smtClean="0"/>
              <a:t>文件名，点击</a:t>
            </a:r>
            <a:r>
              <a:rPr lang="en-US" altLang="zh-CN" dirty="0" smtClean="0"/>
              <a:t>next</a:t>
            </a: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1155242" y="2480218"/>
            <a:ext cx="6866594" cy="4202482"/>
            <a:chOff x="1316108" y="2439699"/>
            <a:chExt cx="6866594" cy="420248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16108" y="2439699"/>
              <a:ext cx="6866594" cy="420248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518998" y="4337740"/>
              <a:ext cx="1202161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260822" y="4746721"/>
              <a:ext cx="1202161" cy="2032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35169"/>
          <p:cNvSpPr>
            <a:spLocks noGrp="1" noChangeArrowheads="1"/>
          </p:cNvSpPr>
          <p:nvPr>
            <p:ph type="title"/>
          </p:nvPr>
        </p:nvSpPr>
        <p:spPr bwMode="auto">
          <a:xfrm>
            <a:off x="373005" y="2041506"/>
            <a:ext cx="8229600" cy="11430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r>
              <a:rPr lang="en-US" altLang="zh-CN" sz="4800" b="1" dirty="0" smtClean="0">
                <a:solidFill>
                  <a:srgbClr val="B40000"/>
                </a:solidFill>
              </a:rPr>
              <a:t>EDA </a:t>
            </a:r>
            <a:r>
              <a:rPr lang="zh-CN" altLang="en-US" sz="4800" b="1" dirty="0" smtClean="0">
                <a:solidFill>
                  <a:srgbClr val="B40000"/>
                </a:solidFill>
              </a:rPr>
              <a:t>硬件测试平台介绍</a:t>
            </a:r>
            <a:endParaRPr lang="zh-CN" altLang="en-US" sz="4800" b="1" dirty="0" smtClean="0">
              <a:solidFill>
                <a:srgbClr val="B40000"/>
              </a:solidFill>
            </a:endParaRPr>
          </a:p>
        </p:txBody>
      </p:sp>
      <p:sp>
        <p:nvSpPr>
          <p:cNvPr id="3" name="标题 1"/>
          <p:cNvSpPr txBox="1"/>
          <p:nvPr/>
        </p:nvSpPr>
        <p:spPr bwMode="auto">
          <a:xfrm>
            <a:off x="1322343" y="3209922"/>
            <a:ext cx="6705601" cy="11784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BASYS2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ea typeface="黑体" panose="02010609060101010101" pitchFamily="49" charset="-122"/>
                <a:cs typeface="+mn-cs"/>
              </a:rPr>
              <a:t>开发板简介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128244"/>
            <a:ext cx="5840919" cy="212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：设计文件输入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输出设置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179705" indent="-179705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功能：</a:t>
            </a:r>
            <a:r>
              <a:rPr lang="zh-CN" altLang="en-US" sz="1600" dirty="0" smtClean="0"/>
              <a:t>用四</a:t>
            </a:r>
            <a:r>
              <a:rPr lang="zh-CN" altLang="en-US" sz="1600" dirty="0"/>
              <a:t>个数码管在开关作用下静态显示</a:t>
            </a:r>
            <a:r>
              <a:rPr lang="en-US" altLang="zh-CN" sz="1600" dirty="0"/>
              <a:t>1234</a:t>
            </a:r>
            <a:endParaRPr lang="en-US" altLang="zh-CN" sz="1600" dirty="0"/>
          </a:p>
          <a:p>
            <a:pPr marL="107950" indent="-179705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输入信号：扫描时钟，显示使能开关</a:t>
            </a:r>
            <a:endParaRPr lang="en-US" altLang="zh-CN" sz="1600" dirty="0"/>
          </a:p>
          <a:p>
            <a:pPr marL="179705" indent="-179705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输出信号：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en-US" altLang="zh-CN" sz="1600" dirty="0"/>
              <a:t>   seg(6:0)</a:t>
            </a:r>
            <a:r>
              <a:rPr lang="zh-CN" altLang="en-US" sz="1600" dirty="0"/>
              <a:t>代表数码管显示数据</a:t>
            </a:r>
            <a:r>
              <a:rPr lang="en-US" altLang="zh-CN" sz="1600" dirty="0"/>
              <a:t>CA~CG</a:t>
            </a:r>
            <a:r>
              <a:rPr lang="zh-CN" altLang="en-US" sz="1600" dirty="0"/>
              <a:t>信号，低电平点亮</a:t>
            </a:r>
            <a:r>
              <a:rPr lang="en-US" altLang="zh-CN" sz="1600" dirty="0"/>
              <a:t> </a:t>
            </a:r>
            <a:endParaRPr lang="en-US" altLang="zh-CN" sz="1600" dirty="0"/>
          </a:p>
          <a:p>
            <a:pPr>
              <a:lnSpc>
                <a:spcPct val="110000"/>
              </a:lnSpc>
            </a:pPr>
            <a:r>
              <a:rPr lang="en-US" altLang="zh-CN" sz="1600" dirty="0"/>
              <a:t>   </a:t>
            </a:r>
            <a:r>
              <a:rPr lang="en-US" altLang="zh-CN" sz="1600" dirty="0" err="1"/>
              <a:t>sel</a:t>
            </a:r>
            <a:r>
              <a:rPr lang="en-US" altLang="zh-CN" sz="1600" dirty="0"/>
              <a:t>(3:0)</a:t>
            </a:r>
            <a:r>
              <a:rPr lang="zh-CN" altLang="en-US" sz="1600" dirty="0"/>
              <a:t>代表数码管选择信号</a:t>
            </a:r>
            <a:r>
              <a:rPr lang="en-US" altLang="zh-CN" sz="1600" dirty="0"/>
              <a:t>AN3~AN0</a:t>
            </a:r>
            <a:r>
              <a:rPr lang="zh-CN" altLang="en-US" sz="1600" dirty="0"/>
              <a:t>，低电平点亮</a:t>
            </a:r>
            <a:endParaRPr lang="en-US" altLang="zh-CN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789" y="2117233"/>
            <a:ext cx="4063211" cy="354435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5" y="3294526"/>
            <a:ext cx="4497999" cy="19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22"/>
          <p:cNvGrpSpPr/>
          <p:nvPr/>
        </p:nvGrpSpPr>
        <p:grpSpPr>
          <a:xfrm>
            <a:off x="3154006" y="5277077"/>
            <a:ext cx="1320144" cy="1531603"/>
            <a:chOff x="5097042" y="4082473"/>
            <a:chExt cx="1320144" cy="1531603"/>
          </a:xfrm>
        </p:grpSpPr>
        <p:grpSp>
          <p:nvGrpSpPr>
            <p:cNvPr id="3" name="组合 11"/>
            <p:cNvGrpSpPr/>
            <p:nvPr/>
          </p:nvGrpSpPr>
          <p:grpSpPr>
            <a:xfrm>
              <a:off x="5440673" y="4359565"/>
              <a:ext cx="581437" cy="979998"/>
              <a:chOff x="6719916" y="5338619"/>
              <a:chExt cx="581437" cy="979998"/>
            </a:xfrm>
          </p:grpSpPr>
          <p:sp>
            <p:nvSpPr>
              <p:cNvPr id="9" name="圆角矩形 8"/>
              <p:cNvSpPr/>
              <p:nvPr/>
            </p:nvSpPr>
            <p:spPr>
              <a:xfrm>
                <a:off x="6770254" y="5338619"/>
                <a:ext cx="471054" cy="45719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7246391" y="5381746"/>
                <a:ext cx="50338" cy="418690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6719916" y="5384338"/>
                <a:ext cx="50338" cy="418690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6774878" y="5823536"/>
                <a:ext cx="471054" cy="45719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7251015" y="5866663"/>
                <a:ext cx="50338" cy="418690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6724540" y="5869255"/>
                <a:ext cx="50338" cy="418690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6795894" y="6272898"/>
                <a:ext cx="471054" cy="45719"/>
              </a:xfrm>
              <a:prstGeom prst="roundRect">
                <a:avLst/>
              </a:prstGeom>
              <a:solidFill>
                <a:srgbClr val="002060"/>
              </a:solidFill>
              <a:ln w="2857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5516651" y="4082473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CA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948684" y="4455960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CB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971772" y="4955267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CC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559494" y="5306299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CD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097042" y="4945657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CE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104834" y="4466980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CF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531322" y="4613661"/>
              <a:ext cx="445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 Narrow" panose="020B0606020202030204" pitchFamily="34" charset="0"/>
                </a:rPr>
                <a:t>CG</a:t>
              </a:r>
              <a:endParaRPr lang="zh-CN" altLang="en-US" sz="1400" b="1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30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186398"/>
            <a:ext cx="4504267" cy="1425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5</a:t>
            </a:r>
            <a:r>
              <a:rPr lang="zh-CN" altLang="en-US" sz="2400" dirty="0">
                <a:solidFill>
                  <a:srgbClr val="FF0000"/>
                </a:solidFill>
              </a:rPr>
              <a:t>：设计文件编辑编译综合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创双击源文件</a:t>
            </a:r>
            <a:r>
              <a:rPr lang="en-US" altLang="zh-CN" sz="1600" dirty="0" err="1"/>
              <a:t>gate.vhd</a:t>
            </a:r>
            <a:r>
              <a:rPr lang="en-US" altLang="zh-CN" sz="1600" dirty="0"/>
              <a:t>,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在编辑窗中输入源程序的功能描述</a:t>
            </a:r>
            <a:r>
              <a:rPr lang="zh-CN" altLang="en-US" sz="1600" dirty="0" smtClean="0"/>
              <a:t>，</a:t>
            </a:r>
            <a:endParaRPr lang="en-US" altLang="zh-CN" sz="160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具体</a:t>
            </a:r>
            <a:r>
              <a:rPr lang="zh-CN" altLang="en-US" sz="1600" dirty="0"/>
              <a:t>功能如下程序：</a:t>
            </a:r>
            <a:endParaRPr lang="en-US" altLang="zh-CN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2627784" y="2647650"/>
            <a:ext cx="2546533" cy="4154984"/>
          </a:xfrm>
          <a:prstGeom prst="rect">
            <a:avLst/>
          </a:prstGeom>
          <a:solidFill>
            <a:srgbClr val="B7FFFF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always@(</a:t>
            </a:r>
            <a:r>
              <a:rPr lang="en-US" altLang="zh-CN" sz="1100" dirty="0" err="1"/>
              <a:t>posedge</a:t>
            </a:r>
            <a:r>
              <a:rPr lang="en-US" altLang="zh-CN" sz="1100" dirty="0"/>
              <a:t> clk_100k)</a:t>
            </a:r>
            <a:endParaRPr lang="en-US" altLang="zh-CN" sz="1100" dirty="0"/>
          </a:p>
          <a:p>
            <a:r>
              <a:rPr lang="en-US" altLang="zh-CN" sz="1100" dirty="0"/>
              <a:t>begin</a:t>
            </a:r>
            <a:endParaRPr lang="en-US" altLang="zh-CN" sz="1100" dirty="0"/>
          </a:p>
          <a:p>
            <a:r>
              <a:rPr lang="en-US" altLang="zh-CN" sz="1100" dirty="0"/>
              <a:t>   if(en)</a:t>
            </a:r>
            <a:endParaRPr lang="en-US" altLang="zh-CN" sz="1100" dirty="0"/>
          </a:p>
          <a:p>
            <a:r>
              <a:rPr lang="en-US" altLang="zh-CN" sz="1100" dirty="0"/>
              <a:t>       begin</a:t>
            </a:r>
            <a:endParaRPr lang="en-US" altLang="zh-CN" sz="1100" dirty="0"/>
          </a:p>
          <a:p>
            <a:r>
              <a:rPr lang="en-US" altLang="zh-CN" sz="1100" dirty="0"/>
              <a:t>           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[3:1]&lt;=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[2:0];</a:t>
            </a:r>
            <a:endParaRPr lang="en-US" altLang="zh-CN" sz="1100" dirty="0"/>
          </a:p>
          <a:p>
            <a:r>
              <a:rPr lang="en-US" altLang="zh-CN" sz="1100" dirty="0"/>
              <a:t>           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[0]&lt;=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[3];</a:t>
            </a:r>
            <a:endParaRPr lang="en-US" altLang="zh-CN" sz="1100" dirty="0"/>
          </a:p>
          <a:p>
            <a:r>
              <a:rPr lang="en-US" altLang="zh-CN" sz="1100" dirty="0"/>
              <a:t>        end</a:t>
            </a:r>
            <a:endParaRPr lang="en-US" altLang="zh-CN" sz="1100" dirty="0"/>
          </a:p>
          <a:p>
            <a:r>
              <a:rPr lang="en-US" altLang="zh-CN" sz="1100" dirty="0"/>
              <a:t>   else</a:t>
            </a:r>
            <a:endParaRPr lang="en-US" altLang="zh-CN" sz="1100" dirty="0"/>
          </a:p>
          <a:p>
            <a:r>
              <a:rPr lang="en-US" altLang="zh-CN" sz="1100" dirty="0"/>
              <a:t>       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&lt;=4'b1110;</a:t>
            </a:r>
            <a:endParaRPr lang="en-US" altLang="zh-CN" sz="1100" dirty="0"/>
          </a:p>
          <a:p>
            <a:r>
              <a:rPr lang="en-US" altLang="zh-CN" sz="1100" dirty="0"/>
              <a:t>end  </a:t>
            </a:r>
            <a:endParaRPr lang="en-US" altLang="zh-CN" sz="1100" dirty="0"/>
          </a:p>
          <a:p>
            <a:r>
              <a:rPr lang="en-US" altLang="zh-CN" sz="1100" dirty="0"/>
              <a:t>always@(en or 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)</a:t>
            </a:r>
            <a:endParaRPr lang="en-US" altLang="zh-CN" sz="1100" dirty="0"/>
          </a:p>
          <a:p>
            <a:r>
              <a:rPr lang="en-US" altLang="zh-CN" sz="1100" dirty="0"/>
              <a:t>begin</a:t>
            </a:r>
            <a:endParaRPr lang="en-US" altLang="zh-CN" sz="1100" dirty="0"/>
          </a:p>
          <a:p>
            <a:r>
              <a:rPr lang="en-US" altLang="zh-CN" sz="1100" dirty="0"/>
              <a:t>   if(en)</a:t>
            </a:r>
            <a:endParaRPr lang="en-US" altLang="zh-CN" sz="1100" dirty="0"/>
          </a:p>
          <a:p>
            <a:r>
              <a:rPr lang="en-US" altLang="zh-CN" sz="1100" dirty="0"/>
              <a:t>       case (</a:t>
            </a:r>
            <a:r>
              <a:rPr lang="en-US" altLang="zh-CN" sz="1100" dirty="0" err="1"/>
              <a:t>sel</a:t>
            </a:r>
            <a:r>
              <a:rPr lang="en-US" altLang="zh-CN" sz="1100" dirty="0"/>
              <a:t>)</a:t>
            </a:r>
            <a:endParaRPr lang="en-US" altLang="zh-CN" sz="1100" dirty="0"/>
          </a:p>
          <a:p>
            <a:r>
              <a:rPr lang="en-US" altLang="zh-CN" sz="1100" dirty="0"/>
              <a:t>            4'b1110: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&lt;=7'b1001111;</a:t>
            </a:r>
            <a:endParaRPr lang="en-US" altLang="zh-CN" sz="1100" dirty="0"/>
          </a:p>
          <a:p>
            <a:r>
              <a:rPr lang="en-US" altLang="zh-CN" sz="1100" dirty="0"/>
              <a:t>            4'b1101: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&lt;=7'b0010010;</a:t>
            </a:r>
            <a:endParaRPr lang="en-US" altLang="zh-CN" sz="1100" dirty="0"/>
          </a:p>
          <a:p>
            <a:r>
              <a:rPr lang="en-US" altLang="zh-CN" sz="1100" dirty="0"/>
              <a:t>            4'b1011: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&lt;=7'b0000110;</a:t>
            </a:r>
            <a:endParaRPr lang="en-US" altLang="zh-CN" sz="1100" dirty="0"/>
          </a:p>
          <a:p>
            <a:r>
              <a:rPr lang="en-US" altLang="zh-CN" sz="1100" dirty="0"/>
              <a:t>            4'b0111: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&lt;=7'b1001100;</a:t>
            </a:r>
            <a:endParaRPr lang="en-US" altLang="zh-CN" sz="1100" dirty="0"/>
          </a:p>
          <a:p>
            <a:r>
              <a:rPr lang="en-US" altLang="zh-CN" sz="1100" dirty="0"/>
              <a:t>            default: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&lt;=7'b0000000;</a:t>
            </a:r>
            <a:endParaRPr lang="en-US" altLang="zh-CN" sz="1100" dirty="0"/>
          </a:p>
          <a:p>
            <a:r>
              <a:rPr lang="en-US" altLang="zh-CN" sz="1100" dirty="0"/>
              <a:t>        </a:t>
            </a:r>
            <a:r>
              <a:rPr lang="en-US" altLang="zh-CN" sz="1100" dirty="0" err="1"/>
              <a:t>endcase</a:t>
            </a:r>
            <a:endParaRPr lang="en-US" altLang="zh-CN" sz="1100" dirty="0"/>
          </a:p>
          <a:p>
            <a:r>
              <a:rPr lang="en-US" altLang="zh-CN" sz="1100" dirty="0"/>
              <a:t>    else 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&lt;=7'b1111111;</a:t>
            </a:r>
            <a:endParaRPr lang="en-US" altLang="zh-CN" sz="1100" dirty="0"/>
          </a:p>
          <a:p>
            <a:r>
              <a:rPr lang="en-US" altLang="zh-CN" sz="1100" dirty="0"/>
              <a:t>end</a:t>
            </a:r>
            <a:endParaRPr lang="en-US" altLang="zh-CN" sz="1100" dirty="0"/>
          </a:p>
          <a:p>
            <a:r>
              <a:rPr lang="en-US" altLang="zh-CN" sz="1100" dirty="0" err="1" smtClean="0"/>
              <a:t>Endmodule</a:t>
            </a:r>
            <a:endParaRPr lang="en-US" altLang="zh-CN" sz="1100" dirty="0" smtClean="0"/>
          </a:p>
          <a:p>
            <a:endParaRPr lang="en-US" altLang="zh-CN" sz="1100" dirty="0"/>
          </a:p>
        </p:txBody>
      </p:sp>
      <p:sp>
        <p:nvSpPr>
          <p:cNvPr id="7" name="矩形 6"/>
          <p:cNvSpPr/>
          <p:nvPr/>
        </p:nvSpPr>
        <p:spPr>
          <a:xfrm>
            <a:off x="36148" y="2636912"/>
            <a:ext cx="2663644" cy="4154984"/>
          </a:xfrm>
          <a:prstGeom prst="rect">
            <a:avLst/>
          </a:prstGeom>
          <a:solidFill>
            <a:srgbClr val="B7FFFF"/>
          </a:solidFill>
        </p:spPr>
        <p:txBody>
          <a:bodyPr wrap="square">
            <a:spAutoFit/>
          </a:bodyPr>
          <a:lstStyle/>
          <a:p>
            <a:r>
              <a:rPr lang="en-US" altLang="zh-CN" sz="1100" dirty="0"/>
              <a:t>`timescale 1ns / 1ps</a:t>
            </a:r>
            <a:endParaRPr lang="en-US" altLang="zh-CN" sz="1100" dirty="0"/>
          </a:p>
          <a:p>
            <a:r>
              <a:rPr lang="en-US" altLang="zh-CN" sz="1100" dirty="0"/>
              <a:t> module display_1234(</a:t>
            </a:r>
            <a:endParaRPr lang="en-US" altLang="zh-CN" sz="1100" dirty="0"/>
          </a:p>
          <a:p>
            <a:r>
              <a:rPr lang="en-US" altLang="zh-CN" sz="1100" dirty="0"/>
              <a:t>    input </a:t>
            </a:r>
            <a:r>
              <a:rPr lang="en-US" altLang="zh-CN" sz="1100" dirty="0" err="1"/>
              <a:t>clk</a:t>
            </a:r>
            <a:r>
              <a:rPr lang="en-US" altLang="zh-CN" sz="1100" dirty="0"/>
              <a:t>,</a:t>
            </a:r>
            <a:endParaRPr lang="en-US" altLang="zh-CN" sz="1100" dirty="0"/>
          </a:p>
          <a:p>
            <a:r>
              <a:rPr lang="en-US" altLang="zh-CN" sz="1100" dirty="0"/>
              <a:t>    input en,</a:t>
            </a:r>
            <a:endParaRPr lang="en-US" altLang="zh-CN" sz="1100" dirty="0"/>
          </a:p>
          <a:p>
            <a:r>
              <a:rPr lang="en-US" altLang="zh-CN" sz="1100" dirty="0"/>
              <a:t>    output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[6:0] </a:t>
            </a:r>
            <a:r>
              <a:rPr lang="en-US" altLang="zh-CN" sz="1100" dirty="0" err="1"/>
              <a:t>seg</a:t>
            </a:r>
            <a:r>
              <a:rPr lang="en-US" altLang="zh-CN" sz="1100" dirty="0"/>
              <a:t>,</a:t>
            </a:r>
            <a:endParaRPr lang="en-US" altLang="zh-CN" sz="1100" dirty="0"/>
          </a:p>
          <a:p>
            <a:r>
              <a:rPr lang="en-US" altLang="zh-CN" sz="1100" dirty="0"/>
              <a:t>    output </a:t>
            </a:r>
            <a:r>
              <a:rPr lang="en-US" altLang="zh-CN" sz="1100" dirty="0" err="1"/>
              <a:t>reg</a:t>
            </a:r>
            <a:r>
              <a:rPr lang="en-US" altLang="zh-CN" sz="1100" dirty="0"/>
              <a:t>[3:0] </a:t>
            </a:r>
            <a:r>
              <a:rPr lang="en-US" altLang="zh-CN" sz="1100" dirty="0" err="1"/>
              <a:t>sel</a:t>
            </a:r>
            <a:endParaRPr lang="en-US" altLang="zh-CN" sz="1100" dirty="0"/>
          </a:p>
          <a:p>
            <a:r>
              <a:rPr lang="en-US" altLang="zh-CN" sz="1100" dirty="0"/>
              <a:t>    );</a:t>
            </a:r>
            <a:endParaRPr lang="en-US" altLang="zh-CN" sz="1100" dirty="0"/>
          </a:p>
          <a:p>
            <a:r>
              <a:rPr lang="en-US" altLang="zh-CN" sz="1100" dirty="0" err="1"/>
              <a:t>reg</a:t>
            </a:r>
            <a:r>
              <a:rPr lang="en-US" altLang="zh-CN" sz="1100" dirty="0"/>
              <a:t>[7:0] count;//500</a:t>
            </a:r>
            <a:r>
              <a:rPr lang="zh-CN" altLang="en-US" sz="1100" dirty="0"/>
              <a:t>分频累加计数值</a:t>
            </a:r>
            <a:r>
              <a:rPr lang="en-US" altLang="zh-CN" sz="1100" dirty="0"/>
              <a:t>250</a:t>
            </a:r>
            <a:endParaRPr lang="en-US" altLang="zh-CN" sz="1100" dirty="0"/>
          </a:p>
          <a:p>
            <a:r>
              <a:rPr lang="en-US" altLang="zh-CN" sz="1100" dirty="0" err="1"/>
              <a:t>reg</a:t>
            </a:r>
            <a:r>
              <a:rPr lang="en-US" altLang="zh-CN" sz="1100" dirty="0"/>
              <a:t> clk_100k;</a:t>
            </a:r>
            <a:endParaRPr lang="en-US" altLang="zh-CN" sz="1100" dirty="0"/>
          </a:p>
          <a:p>
            <a:r>
              <a:rPr lang="en-US" altLang="zh-CN" sz="1100" dirty="0"/>
              <a:t>initial </a:t>
            </a:r>
            <a:endParaRPr lang="en-US" altLang="zh-CN" sz="1100" dirty="0"/>
          </a:p>
          <a:p>
            <a:r>
              <a:rPr lang="en-US" altLang="zh-CN" sz="1100" dirty="0"/>
              <a:t>begin</a:t>
            </a:r>
            <a:endParaRPr lang="en-US" altLang="zh-CN" sz="1100" dirty="0"/>
          </a:p>
          <a:p>
            <a:r>
              <a:rPr lang="en-US" altLang="zh-CN" sz="1100" dirty="0"/>
              <a:t>  count=1;  clk_100k=0;</a:t>
            </a:r>
            <a:endParaRPr lang="en-US" altLang="zh-CN" sz="1100" dirty="0"/>
          </a:p>
          <a:p>
            <a:r>
              <a:rPr lang="en-US" altLang="zh-CN" sz="1100" dirty="0"/>
              <a:t>end</a:t>
            </a:r>
            <a:endParaRPr lang="en-US" altLang="zh-CN" sz="1100" dirty="0"/>
          </a:p>
          <a:p>
            <a:r>
              <a:rPr lang="en-US" altLang="zh-CN" sz="1100" dirty="0"/>
              <a:t>always@(</a:t>
            </a:r>
            <a:r>
              <a:rPr lang="en-US" altLang="zh-CN" sz="1100" dirty="0" err="1"/>
              <a:t>posedge</a:t>
            </a:r>
            <a:r>
              <a:rPr lang="en-US" altLang="zh-CN" sz="1100" dirty="0"/>
              <a:t> </a:t>
            </a:r>
            <a:r>
              <a:rPr lang="en-US" altLang="zh-CN" sz="1100" dirty="0" err="1"/>
              <a:t>clk</a:t>
            </a:r>
            <a:r>
              <a:rPr lang="en-US" altLang="zh-CN" sz="1100" dirty="0"/>
              <a:t>)</a:t>
            </a:r>
            <a:endParaRPr lang="en-US" altLang="zh-CN" sz="1100" dirty="0"/>
          </a:p>
          <a:p>
            <a:r>
              <a:rPr lang="en-US" altLang="zh-CN" sz="1100" dirty="0"/>
              <a:t>begin</a:t>
            </a:r>
            <a:endParaRPr lang="en-US" altLang="zh-CN" sz="1100" dirty="0"/>
          </a:p>
          <a:p>
            <a:r>
              <a:rPr lang="en-US" altLang="zh-CN" sz="1100" dirty="0"/>
              <a:t>   if (count==250)</a:t>
            </a:r>
            <a:endParaRPr lang="en-US" altLang="zh-CN" sz="1100" dirty="0"/>
          </a:p>
          <a:p>
            <a:r>
              <a:rPr lang="en-US" altLang="zh-CN" sz="1100" dirty="0"/>
              <a:t>      begin</a:t>
            </a:r>
            <a:endParaRPr lang="en-US" altLang="zh-CN" sz="1100" dirty="0"/>
          </a:p>
          <a:p>
            <a:r>
              <a:rPr lang="en-US" altLang="zh-CN" sz="1100" dirty="0"/>
              <a:t>      count&lt;=1;</a:t>
            </a:r>
            <a:endParaRPr lang="en-US" altLang="zh-CN" sz="1100" dirty="0"/>
          </a:p>
          <a:p>
            <a:r>
              <a:rPr lang="en-US" altLang="zh-CN" sz="1100" dirty="0"/>
              <a:t>      clk_100k&lt;=~clk_100k;</a:t>
            </a:r>
            <a:endParaRPr lang="en-US" altLang="zh-CN" sz="1100" dirty="0"/>
          </a:p>
          <a:p>
            <a:r>
              <a:rPr lang="en-US" altLang="zh-CN" sz="1100" dirty="0"/>
              <a:t>      end</a:t>
            </a:r>
            <a:endParaRPr lang="en-US" altLang="zh-CN" sz="1100" dirty="0"/>
          </a:p>
          <a:p>
            <a:r>
              <a:rPr lang="en-US" altLang="zh-CN" sz="1100" dirty="0"/>
              <a:t>    else</a:t>
            </a:r>
            <a:endParaRPr lang="en-US" altLang="zh-CN" sz="1100" dirty="0"/>
          </a:p>
          <a:p>
            <a:r>
              <a:rPr lang="en-US" altLang="zh-CN" sz="1100" dirty="0"/>
              <a:t>      count&lt;=count+1;</a:t>
            </a:r>
            <a:endParaRPr lang="en-US" altLang="zh-CN" sz="1100" dirty="0"/>
          </a:p>
          <a:p>
            <a:r>
              <a:rPr lang="en-US" altLang="zh-CN" sz="1100" dirty="0" smtClean="0"/>
              <a:t>End</a:t>
            </a:r>
            <a:r>
              <a:rPr lang="en-US" altLang="zh-CN" sz="1100" dirty="0"/>
              <a:t>	</a:t>
            </a:r>
            <a:endParaRPr lang="en-US" altLang="zh-CN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r="6951"/>
          <a:stretch>
            <a:fillRect/>
          </a:stretch>
        </p:blipFill>
        <p:spPr>
          <a:xfrm>
            <a:off x="5154901" y="1766223"/>
            <a:ext cx="3917599" cy="432707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8805" y="1092731"/>
            <a:ext cx="8102503" cy="194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6</a:t>
            </a:r>
            <a:r>
              <a:rPr lang="zh-CN" altLang="en-US" sz="2400" dirty="0">
                <a:solidFill>
                  <a:srgbClr val="FF0000"/>
                </a:solidFill>
              </a:rPr>
              <a:t>：设计仿真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窗中右击要仿真的设计文件，点</a:t>
            </a:r>
            <a:r>
              <a:rPr lang="en-US" altLang="zh-CN" sz="1600" dirty="0"/>
              <a:t>new source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弹出的</a:t>
            </a:r>
            <a:r>
              <a:rPr lang="en-US" altLang="zh-CN" sz="1600" dirty="0">
                <a:solidFill>
                  <a:srgbClr val="0066FF"/>
                </a:solidFill>
              </a:rPr>
              <a:t>new source</a:t>
            </a:r>
            <a:r>
              <a:rPr lang="zh-CN" altLang="en-US" sz="1600" dirty="0"/>
              <a:t>窗里选择 </a:t>
            </a:r>
            <a:r>
              <a:rPr lang="en-US" altLang="zh-CN" sz="1600" dirty="0">
                <a:solidFill>
                  <a:srgbClr val="0066FF"/>
                </a:solidFill>
              </a:rPr>
              <a:t>Verilog Test Fixture</a:t>
            </a:r>
            <a:r>
              <a:rPr lang="zh-CN" altLang="en-US" sz="1600" dirty="0"/>
              <a:t>，设置仿真文件名</a:t>
            </a:r>
            <a:r>
              <a:rPr lang="en-US" altLang="zh-CN" sz="1600" dirty="0"/>
              <a:t>, </a:t>
            </a:r>
            <a:r>
              <a:rPr lang="zh-CN" altLang="en-US" sz="1600" dirty="0"/>
              <a:t>如 </a:t>
            </a:r>
            <a:r>
              <a:rPr lang="en-US" altLang="zh-CN" sz="1600" dirty="0" err="1"/>
              <a:t>test_display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</a:t>
            </a:r>
            <a:r>
              <a:rPr lang="zh-CN" altLang="en-US" sz="1600" dirty="0"/>
              <a:t>（测试文件名关联源程序名，但不能同源程序文件名）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点击</a:t>
            </a:r>
            <a:r>
              <a:rPr lang="en-US" altLang="zh-CN" sz="1600" dirty="0"/>
              <a:t>next, </a:t>
            </a:r>
            <a:r>
              <a:rPr lang="zh-CN" altLang="en-US" sz="1600" dirty="0"/>
              <a:t>选择要仿真的源文件，直到完成。</a:t>
            </a:r>
            <a:endParaRPr lang="en-US" altLang="zh-CN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35" y="3525155"/>
            <a:ext cx="4671197" cy="2388121"/>
          </a:xfrm>
          <a:prstGeom prst="rect">
            <a:avLst/>
          </a:prstGeom>
        </p:spPr>
      </p:pic>
      <p:grpSp>
        <p:nvGrpSpPr>
          <p:cNvPr id="2" name="组合 12"/>
          <p:cNvGrpSpPr/>
          <p:nvPr/>
        </p:nvGrpSpPr>
        <p:grpSpPr>
          <a:xfrm>
            <a:off x="5076056" y="2960948"/>
            <a:ext cx="3773997" cy="3671404"/>
            <a:chOff x="6095069" y="1371732"/>
            <a:chExt cx="5876190" cy="442857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069" y="1371732"/>
              <a:ext cx="5876190" cy="442857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363856" y="3888509"/>
              <a:ext cx="1828800" cy="1570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139382" y="3565236"/>
              <a:ext cx="1611745" cy="16732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357879"/>
            <a:ext cx="4056192" cy="49644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rgbClr val="FF0000"/>
                </a:solidFill>
              </a:rPr>
              <a:t>步骤</a:t>
            </a:r>
            <a:r>
              <a:rPr lang="en-US" altLang="zh-CN" sz="2000" dirty="0">
                <a:solidFill>
                  <a:srgbClr val="FF0000"/>
                </a:solidFill>
              </a:rPr>
              <a:t>7</a:t>
            </a:r>
            <a:r>
              <a:rPr lang="zh-CN" altLang="en-US" sz="2000" dirty="0">
                <a:solidFill>
                  <a:srgbClr val="FF0000"/>
                </a:solidFill>
              </a:rPr>
              <a:t>：仿真文件输入波形设置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在</a:t>
            </a:r>
            <a:r>
              <a:rPr lang="en-US" altLang="zh-CN" sz="1400" dirty="0"/>
              <a:t>design</a:t>
            </a:r>
            <a:r>
              <a:rPr lang="zh-CN" altLang="en-US" sz="1400" dirty="0"/>
              <a:t>窗中点击仿真功能 命令：</a:t>
            </a:r>
            <a:r>
              <a:rPr lang="en-US" altLang="zh-CN" sz="1400" dirty="0"/>
              <a:t>Simulation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双击新建的仿真文件，在右边的编辑窗中用  </a:t>
            </a:r>
            <a:r>
              <a:rPr lang="en-US" altLang="zh-CN" sz="1400" dirty="0"/>
              <a:t>initial</a:t>
            </a:r>
            <a:r>
              <a:rPr lang="zh-CN" altLang="en-US" sz="1400" dirty="0"/>
              <a:t>语句对时钟信号赋初值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用</a:t>
            </a:r>
            <a:r>
              <a:rPr lang="en-US" altLang="zh-CN" sz="1400" dirty="0"/>
              <a:t>initial</a:t>
            </a:r>
            <a:r>
              <a:rPr lang="zh-CN" altLang="en-US" sz="1400" dirty="0"/>
              <a:t>语句对使能信号</a:t>
            </a:r>
            <a:r>
              <a:rPr lang="en-US" altLang="zh-CN" sz="1400" dirty="0"/>
              <a:t>en</a:t>
            </a:r>
            <a:r>
              <a:rPr lang="zh-CN" altLang="en-US" sz="1400" dirty="0"/>
              <a:t>赋一次操作</a:t>
            </a:r>
            <a:endParaRPr lang="en-US" altLang="zh-CN" sz="14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/>
              <a:t>用</a:t>
            </a:r>
            <a:r>
              <a:rPr lang="en-US" altLang="zh-CN" sz="1400" dirty="0"/>
              <a:t>always</a:t>
            </a:r>
            <a:r>
              <a:rPr lang="zh-CN" altLang="en-US" sz="1400" dirty="0"/>
              <a:t>语句产生连续时钟，设置完成后点击保存，输入波形值参考如下：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initial begin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  </a:t>
            </a:r>
            <a:r>
              <a:rPr lang="en-US" altLang="zh-CN" sz="1400" dirty="0" err="1"/>
              <a:t>clk</a:t>
            </a:r>
            <a:r>
              <a:rPr lang="en-US" altLang="zh-CN" sz="1400" dirty="0"/>
              <a:t> = 0;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  #100;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end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initial begin  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 en = 0;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 #10000; 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 en = 1;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end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always  begin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#10;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  </a:t>
            </a:r>
            <a:r>
              <a:rPr lang="en-US" altLang="zh-CN" sz="1400" dirty="0" err="1"/>
              <a:t>clk</a:t>
            </a:r>
            <a:r>
              <a:rPr lang="en-US" altLang="zh-CN" sz="1400" dirty="0"/>
              <a:t>=~</a:t>
            </a:r>
            <a:r>
              <a:rPr lang="en-US" altLang="zh-CN" sz="1400" dirty="0" err="1"/>
              <a:t>clk</a:t>
            </a:r>
            <a:r>
              <a:rPr lang="en-US" altLang="zh-CN" sz="1400" dirty="0"/>
              <a:t>;</a:t>
            </a:r>
            <a:endParaRPr lang="en-US" altLang="zh-CN" sz="1400" dirty="0"/>
          </a:p>
          <a:p>
            <a:pPr marL="252095"/>
            <a:r>
              <a:rPr lang="en-US" altLang="zh-CN" sz="1400" dirty="0"/>
              <a:t>end</a:t>
            </a:r>
            <a:endParaRPr lang="en-US" altLang="zh-CN" sz="1400" dirty="0"/>
          </a:p>
        </p:txBody>
      </p:sp>
      <p:sp>
        <p:nvSpPr>
          <p:cNvPr id="11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6192" y="1357878"/>
            <a:ext cx="4977743" cy="4922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sp>
        <p:nvSpPr>
          <p:cNvPr id="24" name="文本框 23"/>
          <p:cNvSpPr txBox="1"/>
          <p:nvPr/>
        </p:nvSpPr>
        <p:spPr>
          <a:xfrm>
            <a:off x="0" y="1168181"/>
            <a:ext cx="3673664" cy="1948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：运行仿真与查看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design</a:t>
            </a:r>
            <a:r>
              <a:rPr lang="zh-CN" altLang="en-US" sz="1600" dirty="0"/>
              <a:t>窗中点中仿真文件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双击处理窗</a:t>
            </a:r>
            <a:r>
              <a:rPr lang="en-US" altLang="zh-CN" sz="1600" dirty="0"/>
              <a:t>processes</a:t>
            </a:r>
            <a:r>
              <a:rPr lang="zh-CN" altLang="en-US" sz="1600" dirty="0"/>
              <a:t>窗中的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</a:t>
            </a:r>
            <a:r>
              <a:rPr lang="en-US" altLang="zh-CN" sz="1600" dirty="0" err="1"/>
              <a:t>Isim</a:t>
            </a:r>
            <a:r>
              <a:rPr lang="en-US" altLang="zh-CN" sz="1600" dirty="0"/>
              <a:t> Simulator/ 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Simulate </a:t>
            </a:r>
            <a:r>
              <a:rPr lang="en-US" altLang="zh-CN" sz="1600" dirty="0"/>
              <a:t>Behavioral Model</a:t>
            </a:r>
            <a:endParaRPr lang="en-US" altLang="zh-CN" sz="1600" dirty="0"/>
          </a:p>
        </p:txBody>
      </p:sp>
      <p:grpSp>
        <p:nvGrpSpPr>
          <p:cNvPr id="2" name="组合 30"/>
          <p:cNvGrpSpPr/>
          <p:nvPr/>
        </p:nvGrpSpPr>
        <p:grpSpPr>
          <a:xfrm>
            <a:off x="3673664" y="1196751"/>
            <a:ext cx="5146808" cy="2828466"/>
            <a:chOff x="4951027" y="727383"/>
            <a:chExt cx="6944745" cy="2147396"/>
          </a:xfrm>
        </p:grpSpPr>
        <p:sp>
          <p:nvSpPr>
            <p:cNvPr id="25" name="文本框 24"/>
            <p:cNvSpPr txBox="1"/>
            <p:nvPr/>
          </p:nvSpPr>
          <p:spPr>
            <a:xfrm>
              <a:off x="4951027" y="727383"/>
              <a:ext cx="6944745" cy="2147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在生成的 </a:t>
              </a:r>
              <a:r>
                <a:rPr lang="en-US" altLang="zh-CN" sz="1600" dirty="0" err="1"/>
                <a:t>Isim</a:t>
              </a:r>
              <a:r>
                <a:rPr lang="zh-CN" altLang="en-US" sz="1600" dirty="0"/>
                <a:t>窗里加载要查看的中间信号：</a:t>
              </a:r>
              <a:endParaRPr lang="en-US" altLang="zh-CN" sz="1600" dirty="0"/>
            </a:p>
            <a:p>
              <a:pPr>
                <a:lnSpc>
                  <a:spcPct val="120000"/>
                </a:lnSpc>
              </a:pPr>
              <a:r>
                <a:rPr lang="en-US" altLang="zh-CN" sz="1600" dirty="0"/>
                <a:t>     </a:t>
              </a:r>
              <a:r>
                <a:rPr lang="en-US" altLang="zh-CN" sz="1600" dirty="0" smtClean="0"/>
                <a:t> </a:t>
              </a:r>
              <a:r>
                <a:rPr lang="zh-CN" altLang="en-US" sz="1600" dirty="0" smtClean="0"/>
                <a:t>点</a:t>
              </a:r>
              <a:r>
                <a:rPr lang="zh-CN" altLang="en-US" sz="1600" dirty="0"/>
                <a:t>中</a:t>
              </a:r>
              <a:r>
                <a:rPr lang="en-US" altLang="zh-CN" sz="1600" dirty="0"/>
                <a:t>Instance and Process Name </a:t>
              </a:r>
              <a:r>
                <a:rPr lang="zh-CN" altLang="en-US" sz="1600" dirty="0"/>
                <a:t>的</a:t>
              </a:r>
              <a:r>
                <a:rPr lang="en-US" altLang="zh-CN" sz="1600" dirty="0"/>
                <a:t>UUT</a:t>
              </a:r>
              <a:r>
                <a:rPr lang="zh-CN" altLang="en-US" sz="1600" dirty="0"/>
                <a:t>图标，对应</a:t>
              </a:r>
              <a:r>
                <a:rPr lang="en-US" altLang="zh-CN" sz="1600" dirty="0"/>
                <a:t>Objects</a:t>
              </a:r>
              <a:r>
                <a:rPr lang="zh-CN" altLang="en-US" sz="1600" dirty="0"/>
                <a:t>窗里查看需要添加的中间信号，点中之单击鼠标右键，选择“ </a:t>
              </a:r>
              <a:r>
                <a:rPr lang="en-US" altLang="zh-CN" sz="1600" dirty="0"/>
                <a:t>Add To Wave Window</a:t>
              </a:r>
              <a:r>
                <a:rPr lang="zh-CN" altLang="en-US" sz="1600" dirty="0"/>
                <a:t>”，添加，顺便调整输入输出及中间信号波形位置顺序。</a:t>
              </a:r>
              <a:endParaRPr lang="en-US" altLang="zh-CN" sz="1600" dirty="0"/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波形运行与查看：</a:t>
              </a:r>
              <a:endParaRPr lang="en-US" altLang="zh-CN" sz="1600" dirty="0"/>
            </a:p>
            <a:p>
              <a:pPr>
                <a:lnSpc>
                  <a:spcPct val="120000"/>
                </a:lnSpc>
              </a:pPr>
              <a:r>
                <a:rPr lang="zh-CN" altLang="en-US" sz="1600" dirty="0"/>
                <a:t>点击重新启动命令</a:t>
              </a:r>
              <a:r>
                <a:rPr lang="en-US" altLang="zh-CN" sz="1600" dirty="0"/>
                <a:t>Restart      </a:t>
              </a:r>
              <a:r>
                <a:rPr lang="zh-CN" altLang="en-US" sz="1600" dirty="0"/>
                <a:t>，点击无限时运行命令</a:t>
              </a:r>
              <a:r>
                <a:rPr lang="en-US" altLang="zh-CN" sz="1600" dirty="0"/>
                <a:t>Run All       </a:t>
              </a:r>
              <a:r>
                <a:rPr lang="zh-CN" altLang="en-US" sz="1600" dirty="0"/>
                <a:t>，放大缩小波形，待需求数据产生完整，点击中断</a:t>
              </a:r>
              <a:r>
                <a:rPr lang="en-US" altLang="zh-CN" sz="1600" dirty="0" smtClean="0"/>
                <a:t>Break</a:t>
              </a:r>
              <a:endParaRPr lang="en-US" altLang="zh-CN" sz="1600" dirty="0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92644" y="2184802"/>
              <a:ext cx="228571" cy="200000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5426" y="2384802"/>
              <a:ext cx="276190" cy="21904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4747" y="2613289"/>
              <a:ext cx="190476" cy="238095"/>
            </a:xfrm>
            <a:prstGeom prst="rect">
              <a:avLst/>
            </a:prstGeom>
          </p:spPr>
        </p:pic>
      </p:grpSp>
      <p:grpSp>
        <p:nvGrpSpPr>
          <p:cNvPr id="3" name="组合 36"/>
          <p:cNvGrpSpPr/>
          <p:nvPr/>
        </p:nvGrpSpPr>
        <p:grpSpPr>
          <a:xfrm>
            <a:off x="91143" y="4293096"/>
            <a:ext cx="8950222" cy="2410556"/>
            <a:chOff x="179892" y="3162427"/>
            <a:chExt cx="11361905" cy="3085714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892" y="3162427"/>
              <a:ext cx="11361905" cy="308571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182417" y="4434738"/>
              <a:ext cx="1828800" cy="541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2011217" y="3902179"/>
              <a:ext cx="1828800" cy="1650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281382" y="5601090"/>
              <a:ext cx="3057235" cy="402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8285018" y="3620655"/>
              <a:ext cx="434109" cy="2086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763491" y="3620655"/>
              <a:ext cx="951345" cy="1868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-1" y="895076"/>
            <a:ext cx="6001991" cy="60385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9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r>
              <a:rPr lang="en-US" altLang="zh-CN" sz="2400" dirty="0">
                <a:solidFill>
                  <a:srgbClr val="FF0000"/>
                </a:solidFill>
              </a:rPr>
              <a:t>--</a:t>
            </a:r>
            <a:r>
              <a:rPr lang="zh-CN" altLang="en-US" sz="2400" dirty="0">
                <a:solidFill>
                  <a:srgbClr val="FF0000"/>
                </a:solidFill>
              </a:rPr>
              <a:t>器件适配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文件进入</a:t>
            </a:r>
            <a:r>
              <a:rPr lang="en-US" altLang="zh-CN" sz="1600" dirty="0"/>
              <a:t>Implementation</a:t>
            </a:r>
            <a:r>
              <a:rPr lang="zh-CN" altLang="en-US" sz="1600" dirty="0"/>
              <a:t>模式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文件进行</a:t>
            </a:r>
            <a:r>
              <a:rPr lang="en-US" altLang="zh-CN" sz="1600" dirty="0"/>
              <a:t>FPGA</a:t>
            </a:r>
            <a:r>
              <a:rPr lang="zh-CN" altLang="en-US" sz="1600" dirty="0"/>
              <a:t>芯片的管脚适配：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</a:t>
            </a:r>
            <a:r>
              <a:rPr lang="zh-CN" altLang="en-US" sz="1600" dirty="0"/>
              <a:t>点中要下载的顶层文件，双击 </a:t>
            </a:r>
            <a:r>
              <a:rPr lang="en-US" altLang="zh-CN" sz="1600" dirty="0"/>
              <a:t>Processes</a:t>
            </a:r>
            <a:r>
              <a:rPr lang="zh-CN" altLang="en-US" sz="1600" dirty="0"/>
              <a:t>窗中的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User Constraints\I/O Pin Planning(</a:t>
            </a:r>
            <a:r>
              <a:rPr lang="en-US" altLang="zh-CN" sz="1600" dirty="0" err="1"/>
              <a:t>PlanAhead</a:t>
            </a:r>
            <a:r>
              <a:rPr lang="en-US" altLang="zh-CN" sz="1600" dirty="0"/>
              <a:t>)…</a:t>
            </a:r>
            <a:r>
              <a:rPr lang="zh-CN" altLang="en-US" sz="1600" dirty="0"/>
              <a:t>，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r>
              <a:rPr lang="en-US" altLang="zh-CN" sz="1600" dirty="0"/>
              <a:t>       </a:t>
            </a:r>
            <a:r>
              <a:rPr lang="zh-CN" altLang="en-US" sz="1600" dirty="0"/>
              <a:t>点击 </a:t>
            </a:r>
            <a:r>
              <a:rPr lang="en-US" altLang="zh-CN" sz="1600" dirty="0"/>
              <a:t>Yes </a:t>
            </a:r>
            <a:r>
              <a:rPr lang="zh-CN" altLang="en-US" sz="1600" dirty="0"/>
              <a:t>产生适配文件 *</a:t>
            </a:r>
            <a:r>
              <a:rPr lang="en-US" altLang="zh-CN" sz="1600" dirty="0"/>
              <a:t>.UCF</a:t>
            </a:r>
            <a:r>
              <a:rPr lang="zh-CN" altLang="en-US" sz="1600" dirty="0"/>
              <a:t>，启动适配软件 </a:t>
            </a:r>
            <a:r>
              <a:rPr lang="en-US" altLang="zh-CN" sz="1600" dirty="0" err="1"/>
              <a:t>PlanAhead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I/O Ports</a:t>
            </a:r>
            <a:r>
              <a:rPr lang="zh-CN" altLang="en-US" sz="1600" dirty="0"/>
              <a:t>窗的</a:t>
            </a:r>
            <a:r>
              <a:rPr lang="en-US" altLang="zh-CN" sz="1600" dirty="0"/>
              <a:t>Site</a:t>
            </a:r>
            <a:r>
              <a:rPr lang="zh-CN" altLang="en-US" sz="1600" dirty="0"/>
              <a:t>位置，按照</a:t>
            </a:r>
            <a:r>
              <a:rPr lang="en-US" altLang="zh-CN" sz="1600" dirty="0"/>
              <a:t>basys2</a:t>
            </a:r>
            <a:r>
              <a:rPr lang="zh-CN" altLang="en-US" sz="1600" dirty="0"/>
              <a:t>开发板对应的输入输出管脚配置设计文件的输入输出信号，配置完成后点保存。</a:t>
            </a:r>
            <a:endParaRPr lang="en-US" altLang="zh-CN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也可以通过添加新文件，手动输入管脚适配表</a:t>
            </a:r>
            <a:r>
              <a:rPr lang="en-US" altLang="zh-CN" sz="1600" dirty="0"/>
              <a:t>UCF</a:t>
            </a:r>
            <a:r>
              <a:rPr lang="zh-CN" altLang="en-US" sz="1600" dirty="0"/>
              <a:t>，信号配表格式如下：</a:t>
            </a:r>
            <a:endParaRPr lang="en-US" altLang="zh-CN" sz="1600" dirty="0"/>
          </a:p>
          <a:p>
            <a:pPr marL="323850">
              <a:lnSpc>
                <a:spcPct val="120000"/>
              </a:lnSpc>
            </a:pPr>
            <a:r>
              <a:rPr lang="en-US" altLang="zh-CN" sz="1400" dirty="0"/>
              <a:t>NET "</a:t>
            </a:r>
            <a:r>
              <a:rPr lang="en-US" altLang="zh-CN" sz="1400" dirty="0" err="1"/>
              <a:t>clk</a:t>
            </a:r>
            <a:r>
              <a:rPr lang="en-US" altLang="zh-CN" sz="1400" dirty="0"/>
              <a:t>" LOC = B8;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"en" LOC = P11;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sel</a:t>
            </a:r>
            <a:r>
              <a:rPr lang="en-US" altLang="zh-CN" sz="1400" dirty="0"/>
              <a:t>[3]" LOC = F12;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sel</a:t>
            </a:r>
            <a:r>
              <a:rPr lang="en-US" altLang="zh-CN" sz="1400" dirty="0"/>
              <a:t>[2]" LOC = J12;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sel</a:t>
            </a:r>
            <a:r>
              <a:rPr lang="en-US" altLang="zh-CN" sz="1400" dirty="0"/>
              <a:t>[1]" LOC = M13;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sel</a:t>
            </a:r>
            <a:r>
              <a:rPr lang="en-US" altLang="zh-CN" sz="1400" dirty="0"/>
              <a:t>[0]" LOC = K14;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[6]" LOC = L14;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[5]" LOC = H12;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[4]" LOC = N14;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[3]" LOC = N11;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[2]" LOC = P12;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[1]" LOC = L13;</a:t>
            </a:r>
            <a:endParaRPr lang="en-US" altLang="zh-CN" sz="1400" dirty="0"/>
          </a:p>
          <a:p>
            <a:pPr marL="323850"/>
            <a:r>
              <a:rPr lang="en-US" altLang="zh-CN" sz="1400" dirty="0"/>
              <a:t>NET "</a:t>
            </a:r>
            <a:r>
              <a:rPr lang="en-US" altLang="zh-CN" sz="1400" dirty="0" err="1"/>
              <a:t>seg</a:t>
            </a:r>
            <a:r>
              <a:rPr lang="en-US" altLang="zh-CN" sz="1400" dirty="0"/>
              <a:t>[0]" LOC = M12;</a:t>
            </a:r>
            <a:endParaRPr lang="en-US" altLang="zh-CN" sz="1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070" y="1482678"/>
            <a:ext cx="3103418" cy="4124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397" y="4185084"/>
            <a:ext cx="3130511" cy="247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177397"/>
            <a:ext cx="8229600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r>
              <a:rPr lang="en-US" altLang="zh-CN" sz="2400" dirty="0">
                <a:solidFill>
                  <a:srgbClr val="FF0000"/>
                </a:solidFill>
              </a:rPr>
              <a:t>—</a:t>
            </a:r>
            <a:r>
              <a:rPr lang="zh-CN" altLang="en-US" sz="2400" dirty="0">
                <a:solidFill>
                  <a:srgbClr val="FF0000"/>
                </a:solidFill>
              </a:rPr>
              <a:t>文件编程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点中下载文件，双击</a:t>
            </a:r>
            <a:r>
              <a:rPr lang="en-US" altLang="zh-CN" dirty="0"/>
              <a:t>processes</a:t>
            </a:r>
            <a:r>
              <a:rPr lang="zh-CN" altLang="en-US" dirty="0"/>
              <a:t>窗</a:t>
            </a:r>
            <a:r>
              <a:rPr lang="zh-CN" altLang="en-US" dirty="0" smtClean="0"/>
              <a:t>的</a:t>
            </a:r>
            <a:r>
              <a:rPr lang="en-US" altLang="zh-CN" dirty="0" smtClean="0"/>
              <a:t>Generate </a:t>
            </a:r>
            <a:r>
              <a:rPr lang="en-US" altLang="zh-CN" dirty="0"/>
              <a:t>Programming File, </a:t>
            </a:r>
            <a:r>
              <a:rPr lang="zh-CN" altLang="en-US" dirty="0"/>
              <a:t>产生下载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的</a:t>
            </a:r>
            <a:r>
              <a:rPr lang="zh-CN" altLang="en-US" dirty="0"/>
              <a:t>编程文件 *</a:t>
            </a:r>
            <a:r>
              <a:rPr lang="en-US" altLang="zh-CN" dirty="0"/>
              <a:t>.bit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zh-CN" altLang="en-US" dirty="0"/>
              <a:t>或者点中</a:t>
            </a:r>
            <a:r>
              <a:rPr lang="en-US" altLang="zh-CN" dirty="0"/>
              <a:t> Generate Programming File</a:t>
            </a:r>
            <a:r>
              <a:rPr lang="zh-CN" altLang="en-US" dirty="0"/>
              <a:t>，右</a:t>
            </a:r>
            <a:r>
              <a:rPr lang="zh-CN" altLang="en-US" dirty="0" smtClean="0"/>
              <a:t>击鼠标</a:t>
            </a:r>
            <a:r>
              <a:rPr lang="zh-CN" altLang="en-US" dirty="0"/>
              <a:t>，点 </a:t>
            </a:r>
            <a:r>
              <a:rPr lang="en-US" altLang="zh-CN" dirty="0"/>
              <a:t>Run or Rerun All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生成下载文件  *</a:t>
            </a:r>
            <a:r>
              <a:rPr lang="en-US" altLang="zh-CN" dirty="0"/>
              <a:t>.bit</a:t>
            </a:r>
            <a:endParaRPr lang="en-US" altLang="zh-CN" dirty="0"/>
          </a:p>
        </p:txBody>
      </p:sp>
      <p:sp>
        <p:nvSpPr>
          <p:cNvPr id="9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9852" y="2600908"/>
            <a:ext cx="4756980" cy="40465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4501" y="1115627"/>
            <a:ext cx="565954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用配置的</a:t>
            </a:r>
            <a:r>
              <a:rPr lang="en-US" altLang="zh-CN" dirty="0"/>
              <a:t>USB</a:t>
            </a:r>
            <a:r>
              <a:rPr lang="zh-CN" altLang="en-US" dirty="0"/>
              <a:t>下载线连接电脑和</a:t>
            </a:r>
            <a:r>
              <a:rPr lang="en-US" altLang="zh-CN" dirty="0"/>
              <a:t>BASYS2</a:t>
            </a:r>
            <a:r>
              <a:rPr lang="zh-CN" altLang="en-US" dirty="0"/>
              <a:t>，打开电源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点中下载的文件，双击 </a:t>
            </a:r>
            <a:r>
              <a:rPr lang="en-US" altLang="zh-CN" sz="1600" dirty="0"/>
              <a:t>Configure Target Device/ </a:t>
            </a:r>
            <a:endParaRPr lang="en-US" altLang="zh-CN" sz="1600" dirty="0"/>
          </a:p>
          <a:p>
            <a:r>
              <a:rPr lang="en-US" altLang="zh-CN" sz="1600" dirty="0"/>
              <a:t>      Manage Configuration Project   (Impact)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初始化链：生成 </a:t>
            </a:r>
            <a:r>
              <a:rPr lang="en-US" altLang="zh-CN" sz="1600" dirty="0"/>
              <a:t>ISE </a:t>
            </a:r>
            <a:r>
              <a:rPr lang="en-US" altLang="zh-CN" sz="1600" dirty="0" err="1"/>
              <a:t>iMPACT</a:t>
            </a:r>
            <a:r>
              <a:rPr lang="zh-CN" altLang="en-US" sz="1600" dirty="0"/>
              <a:t>界面，</a:t>
            </a:r>
            <a:endParaRPr lang="en-US" altLang="zh-CN" sz="1600" dirty="0"/>
          </a:p>
          <a:p>
            <a:r>
              <a:rPr lang="en-US" altLang="zh-CN" sz="1600" dirty="0"/>
              <a:t>      </a:t>
            </a:r>
            <a:r>
              <a:rPr lang="zh-CN" altLang="en-US" sz="1600" dirty="0"/>
              <a:t>双击 </a:t>
            </a:r>
            <a:r>
              <a:rPr lang="en-US" altLang="zh-CN" sz="1600" dirty="0"/>
              <a:t>Boundary Scan/</a:t>
            </a:r>
            <a:r>
              <a:rPr lang="zh-CN" altLang="en-US" sz="1600" dirty="0"/>
              <a:t>右击</a:t>
            </a:r>
            <a:r>
              <a:rPr lang="en-US" altLang="zh-CN" sz="1600" dirty="0"/>
              <a:t>Right click to add device…/ </a:t>
            </a:r>
            <a:endParaRPr lang="en-US" altLang="zh-CN" sz="1600" dirty="0"/>
          </a:p>
          <a:p>
            <a:r>
              <a:rPr lang="en-US" altLang="zh-CN" sz="1600" dirty="0"/>
              <a:t>      Initialize Chain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生成的两芯片图表中，点 </a:t>
            </a:r>
            <a:r>
              <a:rPr lang="en-US" altLang="zh-CN" sz="1600" dirty="0"/>
              <a:t>yes </a:t>
            </a:r>
            <a:r>
              <a:rPr lang="zh-CN" altLang="en-US" sz="1600" dirty="0"/>
              <a:t>添加生成的 </a:t>
            </a:r>
            <a:r>
              <a:rPr lang="en-US" altLang="zh-CN" sz="1600" dirty="0"/>
              <a:t>*.bit</a:t>
            </a:r>
            <a:r>
              <a:rPr lang="zh-CN" altLang="en-US" sz="1600" dirty="0"/>
              <a:t>文件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后续</a:t>
            </a:r>
            <a:endParaRPr lang="en-US" altLang="zh-CN" sz="1600" dirty="0"/>
          </a:p>
          <a:p>
            <a:pPr>
              <a:spcBef>
                <a:spcPts val="600"/>
              </a:spcBef>
            </a:pPr>
            <a:endParaRPr lang="en-US" altLang="zh-CN" sz="1600" dirty="0"/>
          </a:p>
        </p:txBody>
      </p:sp>
      <p:sp>
        <p:nvSpPr>
          <p:cNvPr id="18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9679" y="413119"/>
            <a:ext cx="2928373" cy="3591945"/>
          </a:xfrm>
          <a:prstGeom prst="rect">
            <a:avLst/>
          </a:prstGeom>
        </p:spPr>
      </p:pic>
      <p:grpSp>
        <p:nvGrpSpPr>
          <p:cNvPr id="2" name="组合 22"/>
          <p:cNvGrpSpPr/>
          <p:nvPr/>
        </p:nvGrpSpPr>
        <p:grpSpPr>
          <a:xfrm>
            <a:off x="5935153" y="4133282"/>
            <a:ext cx="2972899" cy="2334010"/>
            <a:chOff x="4926022" y="4039081"/>
            <a:chExt cx="3679972" cy="263055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6022" y="4039081"/>
              <a:ext cx="3679972" cy="263055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040582" y="6289964"/>
              <a:ext cx="828724" cy="258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1"/>
          <p:cNvGrpSpPr/>
          <p:nvPr/>
        </p:nvGrpSpPr>
        <p:grpSpPr>
          <a:xfrm>
            <a:off x="791580" y="3972949"/>
            <a:ext cx="4747662" cy="2840427"/>
            <a:chOff x="832450" y="3756925"/>
            <a:chExt cx="4869350" cy="310107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7284" y="3756925"/>
              <a:ext cx="3974516" cy="1953752"/>
            </a:xfrm>
            <a:prstGeom prst="rect">
              <a:avLst/>
            </a:prstGeom>
          </p:spPr>
        </p:pic>
        <p:grpSp>
          <p:nvGrpSpPr>
            <p:cNvPr id="4" name="组合 24"/>
            <p:cNvGrpSpPr/>
            <p:nvPr/>
          </p:nvGrpSpPr>
          <p:grpSpPr>
            <a:xfrm>
              <a:off x="832450" y="4975043"/>
              <a:ext cx="2435682" cy="1882957"/>
              <a:chOff x="8812233" y="4039081"/>
              <a:chExt cx="3239637" cy="2334010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2233" y="4039081"/>
                <a:ext cx="3239637" cy="2334010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>
                <a:off x="11388436" y="5444650"/>
                <a:ext cx="591128" cy="19876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-38924" y="869585"/>
            <a:ext cx="6653667" cy="2397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步骤</a:t>
            </a:r>
            <a:r>
              <a:rPr lang="en-US" altLang="zh-CN" sz="2400" dirty="0">
                <a:solidFill>
                  <a:srgbClr val="FF0000"/>
                </a:solidFill>
              </a:rPr>
              <a:t>11</a:t>
            </a:r>
            <a:r>
              <a:rPr lang="zh-CN" altLang="en-US" sz="2400" dirty="0">
                <a:solidFill>
                  <a:srgbClr val="FF0000"/>
                </a:solidFill>
              </a:rPr>
              <a:t>：设计文件下载测试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/>
              <a:t>对产生的第三方存储器下载图表点</a:t>
            </a:r>
            <a:r>
              <a:rPr lang="en-US" altLang="zh-CN" sz="1600" dirty="0"/>
              <a:t>No</a:t>
            </a:r>
            <a:r>
              <a:rPr lang="zh-CN" altLang="en-US" sz="1600" dirty="0"/>
              <a:t>，加载存储器文件点 </a:t>
            </a:r>
            <a:r>
              <a:rPr lang="en-US" altLang="zh-CN" sz="1600" dirty="0"/>
              <a:t>Bypass.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对</a:t>
            </a:r>
            <a:r>
              <a:rPr lang="en-US" altLang="zh-CN" sz="1600" dirty="0"/>
              <a:t>Device1(</a:t>
            </a:r>
            <a:r>
              <a:rPr lang="zh-CN" altLang="en-US" sz="1600" dirty="0"/>
              <a:t> </a:t>
            </a:r>
            <a:r>
              <a:rPr lang="en-US" altLang="zh-CN" sz="1600" dirty="0"/>
              <a:t>xc3s100e )</a:t>
            </a:r>
            <a:r>
              <a:rPr lang="zh-CN" altLang="en-US" sz="1600" dirty="0"/>
              <a:t>芯片编程点</a:t>
            </a:r>
            <a:r>
              <a:rPr lang="en-US" altLang="zh-CN" sz="1600" dirty="0"/>
              <a:t>OK</a:t>
            </a:r>
            <a:r>
              <a:rPr lang="zh-CN" altLang="en-US" sz="1600" dirty="0"/>
              <a:t>，单击鼠标右键点编程 </a:t>
            </a:r>
            <a:r>
              <a:rPr lang="en-US" altLang="zh-CN" sz="1600" dirty="0"/>
              <a:t>Program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选择</a:t>
            </a:r>
            <a:r>
              <a:rPr lang="en-US" altLang="zh-CN" sz="1600" dirty="0"/>
              <a:t>Device 1(FPGA xc3s100e), </a:t>
            </a:r>
            <a:r>
              <a:rPr lang="zh-CN" altLang="en-US" sz="1600" dirty="0"/>
              <a:t>属性选 </a:t>
            </a:r>
            <a:r>
              <a:rPr lang="en-US" altLang="zh-CN" sz="1600" dirty="0"/>
              <a:t>FPGA</a:t>
            </a:r>
            <a:r>
              <a:rPr lang="zh-CN" altLang="en-US" sz="1600" dirty="0"/>
              <a:t>编程，点 </a:t>
            </a:r>
            <a:r>
              <a:rPr lang="en-US" altLang="zh-CN" sz="1600" dirty="0"/>
              <a:t>OK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点中</a:t>
            </a:r>
            <a:r>
              <a:rPr lang="en-US" altLang="zh-CN" sz="1600" dirty="0"/>
              <a:t>FPGA</a:t>
            </a:r>
            <a:r>
              <a:rPr lang="zh-CN" altLang="en-US" sz="1600" dirty="0"/>
              <a:t>芯片图表（下有芯片信号和下载文件），单击鼠标右键，</a:t>
            </a:r>
            <a:endParaRPr lang="en-US" altLang="zh-CN" sz="1600" dirty="0"/>
          </a:p>
          <a:p>
            <a:r>
              <a:rPr lang="en-US" altLang="zh-CN" sz="1600" dirty="0"/>
              <a:t>     </a:t>
            </a:r>
            <a:r>
              <a:rPr lang="zh-CN" altLang="en-US" sz="1600" dirty="0"/>
              <a:t>点</a:t>
            </a:r>
            <a:r>
              <a:rPr lang="en-US" altLang="zh-CN" sz="1600" dirty="0"/>
              <a:t>Program</a:t>
            </a:r>
            <a:r>
              <a:rPr lang="zh-CN" altLang="en-US" sz="1600" dirty="0"/>
              <a:t>编程，指导编程成功。</a:t>
            </a:r>
            <a:endParaRPr lang="en-US" altLang="zh-CN" sz="16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600" dirty="0"/>
              <a:t>打开开关，查看</a:t>
            </a:r>
            <a:r>
              <a:rPr lang="en-US" altLang="zh-CN" sz="1600" dirty="0"/>
              <a:t>FPGA</a:t>
            </a:r>
            <a:r>
              <a:rPr lang="zh-CN" altLang="en-US" sz="1600" dirty="0"/>
              <a:t>板上的输出信息</a:t>
            </a:r>
            <a:endParaRPr lang="en-US" altLang="zh-CN" sz="16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619" y="5376352"/>
            <a:ext cx="2446216" cy="1365016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title" idx="4294967295"/>
          </p:nvPr>
        </p:nvSpPr>
        <p:spPr>
          <a:xfrm>
            <a:off x="0" y="50800"/>
            <a:ext cx="10515600" cy="10080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实验二：数码管显示</a:t>
            </a:r>
            <a:r>
              <a:rPr lang="en-US" altLang="zh-CN" sz="3600" dirty="0"/>
              <a:t>Verilog</a:t>
            </a:r>
            <a:endParaRPr lang="zh-CN" altLang="en-US" sz="3600" dirty="0"/>
          </a:p>
        </p:txBody>
      </p:sp>
      <p:grpSp>
        <p:nvGrpSpPr>
          <p:cNvPr id="2" name="组合 6"/>
          <p:cNvGrpSpPr/>
          <p:nvPr/>
        </p:nvGrpSpPr>
        <p:grpSpPr>
          <a:xfrm>
            <a:off x="6458554" y="1409726"/>
            <a:ext cx="2577942" cy="2239822"/>
            <a:chOff x="6015390" y="346943"/>
            <a:chExt cx="5647619" cy="362857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15390" y="346943"/>
              <a:ext cx="5647619" cy="3628571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9615055" y="3368704"/>
              <a:ext cx="766618" cy="28889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8"/>
          <p:cNvGrpSpPr/>
          <p:nvPr/>
        </p:nvGrpSpPr>
        <p:grpSpPr>
          <a:xfrm>
            <a:off x="6409774" y="3841097"/>
            <a:ext cx="2542779" cy="2188543"/>
            <a:chOff x="6403318" y="2922275"/>
            <a:chExt cx="4390476" cy="296190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318" y="2922275"/>
              <a:ext cx="4390476" cy="296190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7422730" y="5365805"/>
              <a:ext cx="2377052" cy="25913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913673" y="5179522"/>
              <a:ext cx="671199" cy="2514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05" y="3455986"/>
            <a:ext cx="2955230" cy="169323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3455986"/>
            <a:ext cx="2530999" cy="144985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67" y="4994725"/>
            <a:ext cx="3329051" cy="186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7372" y="337351"/>
            <a:ext cx="6662166" cy="3984962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347372" y="4460336"/>
          <a:ext cx="6662166" cy="2011680"/>
        </p:xfrm>
        <a:graphic>
          <a:graphicData uri="http://schemas.openxmlformats.org/drawingml/2006/table">
            <a:tbl>
              <a:tblPr/>
              <a:tblGrid>
                <a:gridCol w="999325"/>
                <a:gridCol w="5662841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  <a:t>主芯片</a:t>
                      </a:r>
                      <a:r>
                        <a:rPr lang="en-US" altLang="zh-CN" sz="2800" b="0" dirty="0">
                          <a:solidFill>
                            <a:srgbClr val="4F4F4F"/>
                          </a:solidFill>
                          <a:effectLst/>
                        </a:rPr>
                        <a:t>:</a:t>
                      </a:r>
                      <a:endParaRPr lang="en-US" altLang="zh-CN" sz="28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rgbClr val="4F4F4F"/>
                          </a:solidFill>
                          <a:effectLst/>
                        </a:rPr>
                        <a:t>Xilinx Spartan 3E </a:t>
                      </a:r>
                      <a:r>
                        <a:rPr lang="en-US" sz="2800" b="0" dirty="0" smtClean="0">
                          <a:solidFill>
                            <a:srgbClr val="4F4F4F"/>
                          </a:solidFill>
                          <a:effectLst/>
                        </a:rPr>
                        <a:t>FPGA，XC3S100E_CP132</a:t>
                      </a:r>
                      <a:endParaRPr lang="zh-CN" altLang="en-US" sz="28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b="0">
                          <a:solidFill>
                            <a:srgbClr val="4F4F4F"/>
                          </a:solidFill>
                          <a:effectLst/>
                        </a:rPr>
                        <a:t>接口</a:t>
                      </a:r>
                      <a:r>
                        <a:rPr lang="en-US" altLang="zh-CN" sz="2800" b="0">
                          <a:solidFill>
                            <a:srgbClr val="4F4F4F"/>
                          </a:solidFill>
                          <a:effectLst/>
                        </a:rPr>
                        <a:t>:</a:t>
                      </a:r>
                      <a:endParaRPr lang="en-US" altLang="zh-CN" sz="28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0" dirty="0">
                          <a:solidFill>
                            <a:srgbClr val="4F4F4F"/>
                          </a:solidFill>
                          <a:effectLst/>
                        </a:rPr>
                        <a:t>USB2.0</a:t>
                      </a:r>
                      <a:r>
                        <a:rPr lang="zh-CN" altLang="en-US" sz="2800" b="0" dirty="0" smtClean="0">
                          <a:solidFill>
                            <a:srgbClr val="4F4F4F"/>
                          </a:solidFill>
                          <a:effectLst/>
                        </a:rPr>
                        <a:t>接口，</a:t>
                      </a:r>
                      <a:r>
                        <a:rPr lang="zh-CN" altLang="en-US" sz="2800" b="0" baseline="0" dirty="0" smtClean="0">
                          <a:solidFill>
                            <a:srgbClr val="4F4F4F"/>
                          </a:solidFill>
                          <a:effectLst/>
                        </a:rPr>
                        <a:t> </a:t>
                      </a:r>
                      <a:r>
                        <a:rPr lang="en-US" altLang="zh-CN" sz="2800" b="0" dirty="0" smtClean="0">
                          <a:solidFill>
                            <a:srgbClr val="4F4F4F"/>
                          </a:solidFill>
                          <a:effectLst/>
                        </a:rPr>
                        <a:t>4</a:t>
                      </a:r>
                      <a: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  <a:t>个</a:t>
                      </a:r>
                      <a:r>
                        <a:rPr lang="en-US" altLang="zh-CN" sz="2800" b="0" dirty="0">
                          <a:solidFill>
                            <a:srgbClr val="4F4F4F"/>
                          </a:solidFill>
                          <a:effectLst/>
                        </a:rPr>
                        <a:t>6</a:t>
                      </a:r>
                      <a: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  <a:t>针</a:t>
                      </a:r>
                      <a:r>
                        <a:rPr lang="en-US" sz="2800" b="0" dirty="0" err="1">
                          <a:solidFill>
                            <a:srgbClr val="4F4F4F"/>
                          </a:solidFill>
                          <a:effectLst/>
                        </a:rPr>
                        <a:t>Pmod</a:t>
                      </a:r>
                      <a: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  <a:t>接口</a:t>
                      </a:r>
                      <a:b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</a:br>
                      <a:r>
                        <a:rPr lang="en-US" sz="2800" b="0" dirty="0">
                          <a:solidFill>
                            <a:srgbClr val="4F4F4F"/>
                          </a:solidFill>
                          <a:effectLst/>
                        </a:rPr>
                        <a:t>VGA</a:t>
                      </a:r>
                      <a:r>
                        <a:rPr lang="zh-CN" altLang="en-US" sz="2800" b="0" dirty="0" smtClean="0">
                          <a:solidFill>
                            <a:srgbClr val="4F4F4F"/>
                          </a:solidFill>
                          <a:effectLst/>
                        </a:rPr>
                        <a:t>接口，</a:t>
                      </a:r>
                      <a:r>
                        <a:rPr lang="en-US" sz="2800" b="0" dirty="0" smtClean="0">
                          <a:solidFill>
                            <a:srgbClr val="4F4F4F"/>
                          </a:solidFill>
                          <a:effectLst/>
                        </a:rPr>
                        <a:t>PS/2 </a:t>
                      </a:r>
                      <a:r>
                        <a:rPr lang="zh-CN" altLang="en-US" sz="2800" b="0" dirty="0">
                          <a:solidFill>
                            <a:srgbClr val="4F4F4F"/>
                          </a:solidFill>
                          <a:effectLst/>
                        </a:rPr>
                        <a:t>接口</a:t>
                      </a:r>
                      <a:endParaRPr lang="zh-CN" altLang="en-US" sz="28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29" y="2512552"/>
            <a:ext cx="4877398" cy="290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3769" y="1455235"/>
            <a:ext cx="42329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 smtClean="0">
                <a:latin typeface="楷体_GB2312"/>
              </a:rPr>
              <a:t>一</a:t>
            </a:r>
            <a:r>
              <a:rPr lang="en-US" altLang="zh-CN" sz="2800" kern="100" dirty="0" smtClean="0">
                <a:latin typeface="楷体_GB2312"/>
              </a:rPr>
              <a:t>. </a:t>
            </a:r>
            <a:r>
              <a:rPr lang="zh-CN" altLang="en-US" sz="2800" kern="100" dirty="0" smtClean="0">
                <a:latin typeface="楷体_GB2312"/>
              </a:rPr>
              <a:t>输入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楷体_GB2312"/>
              </a:rPr>
              <a:t>拨</a:t>
            </a:r>
            <a:r>
              <a:rPr lang="zh-CN" altLang="zh-CN" sz="2800" kern="100" dirty="0">
                <a:latin typeface="Times New Roman" panose="02020603050405020304" pitchFamily="18" charset="0"/>
                <a:ea typeface="楷体_GB2312"/>
              </a:rPr>
              <a:t>码开关电路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265439" y="2076789"/>
          <a:ext cx="2006494" cy="334187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33714"/>
                <a:gridCol w="872780"/>
              </a:tblGrid>
              <a:tr h="4515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SW0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P11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SW5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SW6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SW7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4503" y="1386076"/>
            <a:ext cx="43684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>
                <a:latin typeface="楷体_GB2312"/>
              </a:rPr>
              <a:t>二</a:t>
            </a:r>
            <a:r>
              <a:rPr lang="en-US" altLang="zh-CN" sz="2800" kern="100" dirty="0" smtClean="0">
                <a:latin typeface="楷体_GB2312"/>
              </a:rPr>
              <a:t>. </a:t>
            </a:r>
            <a:r>
              <a:rPr lang="zh-CN" altLang="en-US" sz="2800" kern="100" dirty="0" smtClean="0">
                <a:latin typeface="楷体_GB2312"/>
              </a:rPr>
              <a:t>输入</a:t>
            </a:r>
            <a:r>
              <a:rPr lang="zh-CN" altLang="en-US" sz="2800" kern="100" dirty="0" smtClean="0">
                <a:latin typeface="Times New Roman" panose="02020603050405020304" pitchFamily="18" charset="0"/>
              </a:rPr>
              <a:t>按键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楷体_GB2312"/>
              </a:rPr>
              <a:t>开关电路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288111" y="2078019"/>
          <a:ext cx="2099628" cy="235974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86337"/>
                <a:gridCol w="913291"/>
              </a:tblGrid>
              <a:tr h="5617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494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BTN0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G12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494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BTN1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C11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494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BTN2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4494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BTN3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A7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" y="2374233"/>
            <a:ext cx="4976224" cy="291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133599" y="5502530"/>
            <a:ext cx="57573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>
                <a:latin typeface="Times New Roman" panose="02020603050405020304" pitchFamily="18" charset="0"/>
              </a:rPr>
              <a:t>接口信号</a:t>
            </a:r>
            <a:r>
              <a:rPr lang="zh-CN" altLang="zh-CN" sz="2000" kern="100" dirty="0" smtClean="0">
                <a:latin typeface="Times New Roman" panose="02020603050405020304" pitchFamily="18" charset="0"/>
              </a:rPr>
              <a:t>：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BTN0</a:t>
            </a:r>
            <a:r>
              <a:rPr lang="zh-CN" altLang="zh-CN" sz="2000" kern="1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BTN1</a:t>
            </a:r>
            <a:r>
              <a:rPr lang="zh-CN" altLang="zh-CN" sz="2000" kern="1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BTN2</a:t>
            </a:r>
            <a:r>
              <a:rPr lang="zh-CN" altLang="zh-CN" sz="2000" kern="100" dirty="0" smtClean="0">
                <a:latin typeface="Times New Roman" panose="02020603050405020304" pitchFamily="18" charset="0"/>
              </a:rPr>
              <a:t>，</a:t>
            </a:r>
            <a:r>
              <a:rPr lang="en-US" altLang="zh-CN" sz="2000" kern="100" dirty="0" smtClean="0">
                <a:latin typeface="Times New Roman" panose="02020603050405020304" pitchFamily="18" charset="0"/>
              </a:rPr>
              <a:t>BTN3</a:t>
            </a:r>
            <a:r>
              <a:rPr lang="zh-CN" altLang="zh-CN" sz="2000" kern="100" dirty="0" smtClean="0">
                <a:latin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</a:endParaRPr>
          </a:p>
          <a:p>
            <a:pPr marL="133350" indent="-13335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kern="100" dirty="0" smtClean="0">
                <a:latin typeface="Times New Roman" panose="02020603050405020304" pitchFamily="18" charset="0"/>
              </a:rPr>
              <a:t>平时</a:t>
            </a:r>
            <a:r>
              <a:rPr lang="zh-CN" altLang="zh-CN" sz="2000" kern="100" dirty="0">
                <a:latin typeface="Times New Roman" panose="02020603050405020304" pitchFamily="18" charset="0"/>
              </a:rPr>
              <a:t>是低电平，按下去是高电平。</a:t>
            </a:r>
            <a:endParaRPr lang="zh-CN" altLang="zh-CN" sz="2000" kern="100" dirty="0">
              <a:latin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9518" y="1193790"/>
            <a:ext cx="58162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 smtClean="0">
                <a:latin typeface="楷体_GB2312"/>
              </a:rPr>
              <a:t>三</a:t>
            </a:r>
            <a:r>
              <a:rPr lang="en-US" altLang="zh-CN" sz="2800" kern="100" dirty="0" smtClean="0">
                <a:latin typeface="楷体_GB2312"/>
              </a:rPr>
              <a:t>. </a:t>
            </a:r>
            <a:r>
              <a:rPr lang="zh-CN" altLang="en-US" sz="2800" kern="100" dirty="0" smtClean="0">
                <a:latin typeface="楷体_GB2312"/>
              </a:rPr>
              <a:t>输入晶振</a:t>
            </a:r>
            <a:r>
              <a:rPr lang="zh-CN" altLang="zh-CN" sz="2800" kern="100" dirty="0" smtClean="0">
                <a:latin typeface="Times New Roman" panose="02020603050405020304" pitchFamily="18" charset="0"/>
                <a:ea typeface="楷体_GB2312"/>
              </a:rPr>
              <a:t>电路</a:t>
            </a:r>
            <a:r>
              <a:rPr lang="zh-CN" altLang="en-US" sz="2800" kern="100" dirty="0" smtClean="0">
                <a:latin typeface="Times New Roman" panose="02020603050405020304" pitchFamily="18" charset="0"/>
                <a:ea typeface="楷体_GB2312"/>
              </a:rPr>
              <a:t>（系统时钟）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2083" y="1960563"/>
            <a:ext cx="71006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kern="100" dirty="0" smtClean="0">
                <a:cs typeface="Times New Roman" panose="02020603050405020304" pitchFamily="18" charset="0"/>
              </a:rPr>
              <a:t>1. 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板</a:t>
            </a:r>
            <a:r>
              <a:rPr lang="zh-CN" altLang="zh-CN" sz="2200" kern="100" dirty="0">
                <a:cs typeface="Times New Roman" panose="02020603050405020304" pitchFamily="18" charset="0"/>
              </a:rPr>
              <a:t>上主时钟</a:t>
            </a:r>
            <a:r>
              <a:rPr lang="en-US" altLang="zh-CN" sz="2200" kern="100" dirty="0">
                <a:cs typeface="Times New Roman" panose="02020603050405020304" pitchFamily="18" charset="0"/>
              </a:rPr>
              <a:t>MCLK</a:t>
            </a:r>
            <a:r>
              <a:rPr lang="zh-CN" altLang="zh-CN" sz="2200" kern="100" dirty="0">
                <a:cs typeface="Times New Roman" panose="02020603050405020304" pitchFamily="18" charset="0"/>
              </a:rPr>
              <a:t>，连接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到</a:t>
            </a:r>
            <a:r>
              <a:rPr lang="en-US" altLang="zh-CN" sz="2200" kern="1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200" kern="1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B8 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管脚</a:t>
            </a:r>
            <a:r>
              <a:rPr lang="en-US" altLang="zh-CN" sz="2200" kern="1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(50MHz)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。</a:t>
            </a:r>
            <a:endParaRPr lang="zh-CN" altLang="en-US" sz="2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48" y="2544771"/>
            <a:ext cx="4686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922981" y="2471745"/>
            <a:ext cx="3026835" cy="16096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2000" dirty="0"/>
              <a:t>接口信号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> MCLK</a:t>
            </a:r>
            <a:r>
              <a:rPr lang="zh-CN" altLang="zh-CN" sz="2000" dirty="0" smtClean="0"/>
              <a:t>，</a:t>
            </a:r>
            <a:endParaRPr lang="en-US" altLang="zh-CN" sz="2000" dirty="0" smtClean="0"/>
          </a:p>
          <a:p>
            <a:pPr algn="just">
              <a:lnSpc>
                <a:spcPct val="120000"/>
              </a:lnSpc>
            </a:pPr>
            <a:r>
              <a:rPr lang="zh-CN" altLang="zh-CN" sz="2000" dirty="0" smtClean="0"/>
              <a:t>基准</a:t>
            </a:r>
            <a:r>
              <a:rPr lang="zh-CN" altLang="zh-CN" sz="2000" dirty="0"/>
              <a:t>为</a:t>
            </a:r>
            <a:r>
              <a:rPr lang="en-US" altLang="zh-CN" kern="100" dirty="0">
                <a:latin typeface="Arial" panose="020B0604020202020204" pitchFamily="34" charset="0"/>
                <a:cs typeface="Arial" panose="020B0604020202020204" pitchFamily="34" charset="0"/>
              </a:rPr>
              <a:t>8MHZ</a:t>
            </a:r>
            <a:r>
              <a:rPr lang="zh-CN" altLang="zh-CN" sz="2000" dirty="0"/>
              <a:t>；</a:t>
            </a:r>
            <a:endParaRPr lang="en-US" altLang="zh-CN" sz="2000" dirty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sz="2000" dirty="0"/>
              <a:t>通过接口</a:t>
            </a:r>
            <a:r>
              <a:rPr lang="en-US" altLang="zh-CN" sz="2000" dirty="0"/>
              <a:t>JP4</a:t>
            </a:r>
            <a:r>
              <a:rPr lang="zh-CN" altLang="zh-CN" sz="2000" dirty="0"/>
              <a:t>可扩展为</a:t>
            </a:r>
            <a:r>
              <a:rPr lang="en-US" altLang="zh-CN" dirty="0" smtClean="0"/>
              <a:t>25MHZ, </a:t>
            </a:r>
            <a:r>
              <a:rPr lang="en-US" altLang="zh-CN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50MHZ</a:t>
            </a:r>
            <a:r>
              <a:rPr lang="en-US" altLang="zh-CN" dirty="0" smtClean="0"/>
              <a:t>, 100MHZ</a:t>
            </a:r>
            <a:endParaRPr lang="zh-CN" altLang="zh-CN" dirty="0"/>
          </a:p>
        </p:txBody>
      </p:sp>
      <p:sp>
        <p:nvSpPr>
          <p:cNvPr id="8" name="矩形 7"/>
          <p:cNvSpPr/>
          <p:nvPr/>
        </p:nvSpPr>
        <p:spPr>
          <a:xfrm>
            <a:off x="592083" y="4516473"/>
            <a:ext cx="539121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ts val="1800"/>
              </a:lnSpc>
              <a:spcBef>
                <a:spcPts val="600"/>
              </a:spcBef>
              <a:spcAft>
                <a:spcPts val="360"/>
              </a:spcAft>
            </a:pPr>
            <a:r>
              <a:rPr lang="en-US" altLang="zh-CN" sz="2200" kern="100" dirty="0" smtClean="0">
                <a:cs typeface="Times New Roman" panose="02020603050405020304" pitchFamily="18" charset="0"/>
              </a:rPr>
              <a:t>2. 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板</a:t>
            </a:r>
            <a:r>
              <a:rPr lang="zh-CN" altLang="zh-CN" sz="2200" kern="100" dirty="0">
                <a:cs typeface="Times New Roman" panose="02020603050405020304" pitchFamily="18" charset="0"/>
              </a:rPr>
              <a:t>上外接次时钟</a:t>
            </a:r>
            <a:r>
              <a:rPr lang="en-US" altLang="zh-CN" sz="2200" kern="100" dirty="0">
                <a:cs typeface="Times New Roman" panose="02020603050405020304" pitchFamily="18" charset="0"/>
              </a:rPr>
              <a:t>UCLK</a:t>
            </a:r>
            <a:r>
              <a:rPr lang="zh-CN" altLang="zh-CN" sz="2200" kern="100" dirty="0">
                <a:cs typeface="Times New Roman" panose="02020603050405020304" pitchFamily="18" charset="0"/>
              </a:rPr>
              <a:t>，连接到</a:t>
            </a:r>
            <a:r>
              <a:rPr lang="en-US" altLang="zh-CN" sz="2200" kern="100" dirty="0">
                <a:cs typeface="Times New Roman" panose="02020603050405020304" pitchFamily="18" charset="0"/>
              </a:rPr>
              <a:t>M6</a:t>
            </a:r>
            <a:r>
              <a:rPr lang="zh-CN" altLang="zh-CN" sz="2200" kern="100" dirty="0">
                <a:cs typeface="Times New Roman" panose="02020603050405020304" pitchFamily="18" charset="0"/>
              </a:rPr>
              <a:t>管</a:t>
            </a:r>
            <a:r>
              <a:rPr lang="zh-CN" altLang="zh-CN" sz="2200" kern="100" dirty="0" smtClean="0">
                <a:cs typeface="Times New Roman" panose="02020603050405020304" pitchFamily="18" charset="0"/>
              </a:rPr>
              <a:t>脚</a:t>
            </a:r>
            <a:endParaRPr lang="zh-CN" altLang="zh-CN" sz="2200" kern="100" dirty="0"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82" y="4954629"/>
            <a:ext cx="40005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5996006" y="4370421"/>
            <a:ext cx="2957553" cy="1569660"/>
          </a:xfrm>
          <a:prstGeom prst="rect">
            <a:avLst/>
          </a:prstGeom>
          <a:solidFill>
            <a:srgbClr val="FFE5FF"/>
          </a:solidFill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dirty="0"/>
              <a:t>接口信号</a:t>
            </a:r>
            <a:r>
              <a:rPr lang="zh-CN" altLang="zh-CN" sz="2000" dirty="0" smtClean="0"/>
              <a:t>：</a:t>
            </a:r>
            <a:r>
              <a:rPr lang="en-US" altLang="zh-CN" sz="2000" dirty="0" smtClean="0"/>
              <a:t> UCLK</a:t>
            </a:r>
            <a:r>
              <a:rPr lang="zh-CN" altLang="zh-CN" sz="2000" dirty="0" smtClean="0"/>
              <a:t>，</a:t>
            </a:r>
            <a:endParaRPr lang="en-US" altLang="zh-CN" sz="2000" dirty="0" smtClean="0"/>
          </a:p>
          <a:p>
            <a:pPr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dirty="0" smtClean="0"/>
              <a:t>由</a:t>
            </a:r>
            <a:r>
              <a:rPr lang="en-US" altLang="zh-CN" sz="2000" dirty="0"/>
              <a:t>IC6</a:t>
            </a:r>
            <a:r>
              <a:rPr lang="zh-CN" altLang="zh-CN" sz="2000" dirty="0"/>
              <a:t>插座</a:t>
            </a:r>
            <a:r>
              <a:rPr lang="zh-CN" altLang="zh-CN" sz="2000" dirty="0" smtClean="0"/>
              <a:t>接入外</a:t>
            </a:r>
            <a:r>
              <a:rPr lang="zh-CN" altLang="zh-CN" sz="2000" dirty="0"/>
              <a:t>接晶振具有</a:t>
            </a:r>
            <a:r>
              <a:rPr lang="en-US" altLang="zh-CN" sz="2000" dirty="0"/>
              <a:t>3.3V </a:t>
            </a:r>
            <a:r>
              <a:rPr lang="zh-CN" altLang="zh-CN" sz="2000" dirty="0"/>
              <a:t>的</a:t>
            </a:r>
            <a:r>
              <a:rPr lang="en-US" altLang="zh-CN" sz="2000" dirty="0"/>
              <a:t>COMS </a:t>
            </a:r>
            <a:r>
              <a:rPr lang="zh-CN" altLang="zh-CN" sz="2000" dirty="0"/>
              <a:t>半个</a:t>
            </a:r>
            <a:r>
              <a:rPr lang="en-US" altLang="zh-CN" sz="2000" dirty="0"/>
              <a:t>DIP</a:t>
            </a:r>
            <a:r>
              <a:rPr lang="zh-CN" altLang="zh-CN" sz="2000" dirty="0"/>
              <a:t>封装即可。</a:t>
            </a:r>
            <a:endParaRPr lang="zh-CN" altLang="zh-CN" sz="2000" dirty="0"/>
          </a:p>
        </p:txBody>
      </p:sp>
      <p:sp>
        <p:nvSpPr>
          <p:cNvPr id="10" name="矩形 9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5570" y="1238220"/>
            <a:ext cx="443458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360"/>
              </a:spcBef>
              <a:spcAft>
                <a:spcPts val="360"/>
              </a:spcAft>
            </a:pPr>
            <a:r>
              <a:rPr lang="zh-CN" altLang="en-US" sz="2800" kern="100" dirty="0">
                <a:latin typeface="楷体_GB2312"/>
              </a:rPr>
              <a:t>四</a:t>
            </a:r>
            <a:r>
              <a:rPr lang="en-US" altLang="zh-CN" sz="2800" kern="100" dirty="0" smtClean="0">
                <a:latin typeface="楷体_GB2312"/>
              </a:rPr>
              <a:t>.</a:t>
            </a:r>
            <a:r>
              <a:rPr lang="zh-CN" altLang="en-US" sz="2800" kern="100" dirty="0" smtClean="0">
                <a:latin typeface="Times New Roman" panose="02020603050405020304" pitchFamily="18" charset="0"/>
              </a:rPr>
              <a:t>输出</a:t>
            </a:r>
            <a:r>
              <a:rPr lang="en-US" altLang="zh-CN" sz="2800" dirty="0"/>
              <a:t>LED</a:t>
            </a:r>
            <a:r>
              <a:rPr lang="zh-CN" altLang="zh-CN" sz="2800" dirty="0"/>
              <a:t>指示灯</a:t>
            </a:r>
            <a:endParaRPr lang="zh-CN" altLang="zh-CN" sz="2800" kern="100" dirty="0">
              <a:latin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6752" y="5546754"/>
            <a:ext cx="72295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algn="just">
              <a:lnSpc>
                <a:spcPct val="120000"/>
              </a:lnSpc>
              <a:spcAft>
                <a:spcPts val="0"/>
              </a:spcAft>
            </a:pPr>
            <a:r>
              <a:rPr lang="zh-CN" altLang="zh-CN" sz="2000" dirty="0" smtClean="0"/>
              <a:t>接口</a:t>
            </a:r>
            <a:r>
              <a:rPr lang="zh-CN" altLang="zh-CN" sz="2000" dirty="0"/>
              <a:t>信号：</a:t>
            </a:r>
            <a:r>
              <a:rPr lang="en-US" altLang="zh-CN" sz="2000" dirty="0"/>
              <a:t> LED0</a:t>
            </a:r>
            <a:r>
              <a:rPr lang="zh-CN" altLang="zh-CN" sz="2000" dirty="0"/>
              <a:t>，</a:t>
            </a:r>
            <a:r>
              <a:rPr lang="en-US" altLang="zh-CN" sz="2000" dirty="0"/>
              <a:t>LED1</a:t>
            </a:r>
            <a:r>
              <a:rPr lang="zh-CN" altLang="zh-CN" sz="2000" dirty="0"/>
              <a:t>，</a:t>
            </a:r>
            <a:r>
              <a:rPr lang="en-US" altLang="zh-CN" sz="2000" dirty="0"/>
              <a:t>LED2</a:t>
            </a:r>
            <a:r>
              <a:rPr lang="zh-CN" altLang="zh-CN" sz="2000" dirty="0"/>
              <a:t>，</a:t>
            </a:r>
            <a:r>
              <a:rPr lang="en-US" altLang="zh-CN" sz="2000" dirty="0"/>
              <a:t>LED3</a:t>
            </a:r>
            <a:r>
              <a:rPr lang="zh-CN" altLang="zh-CN" sz="2000" dirty="0"/>
              <a:t>，</a:t>
            </a:r>
            <a:r>
              <a:rPr lang="en-US" altLang="zh-CN" sz="2000" dirty="0"/>
              <a:t>LED4</a:t>
            </a:r>
            <a:r>
              <a:rPr lang="zh-CN" altLang="zh-CN" sz="2000" dirty="0"/>
              <a:t>，</a:t>
            </a:r>
            <a:r>
              <a:rPr lang="en-US" altLang="zh-CN" sz="2000" dirty="0"/>
              <a:t>LED5</a:t>
            </a:r>
            <a:r>
              <a:rPr lang="zh-CN" altLang="zh-CN" sz="2000" dirty="0"/>
              <a:t>，</a:t>
            </a:r>
            <a:r>
              <a:rPr lang="en-US" altLang="zh-CN" sz="2000" dirty="0"/>
              <a:t>LED6</a:t>
            </a:r>
            <a:r>
              <a:rPr lang="zh-CN" altLang="zh-CN" sz="2000" dirty="0"/>
              <a:t>，</a:t>
            </a:r>
            <a:r>
              <a:rPr lang="en-US" altLang="zh-CN" sz="2000" dirty="0" smtClean="0"/>
              <a:t>LED7   </a:t>
            </a:r>
            <a:r>
              <a:rPr lang="zh-CN" altLang="en-US" sz="2000" dirty="0" smtClean="0"/>
              <a:t>。 </a:t>
            </a:r>
            <a:r>
              <a:rPr lang="zh-CN" altLang="en-US" sz="2000" dirty="0" smtClean="0">
                <a:solidFill>
                  <a:srgbClr val="FF0000"/>
                </a:solidFill>
              </a:rPr>
              <a:t>共阴，</a:t>
            </a:r>
            <a:r>
              <a:rPr lang="zh-CN" altLang="zh-CN" sz="2000" dirty="0" smtClean="0">
                <a:solidFill>
                  <a:srgbClr val="FF0000"/>
                </a:solidFill>
              </a:rPr>
              <a:t>高</a:t>
            </a:r>
            <a:r>
              <a:rPr lang="zh-CN" altLang="zh-CN" sz="2000" dirty="0">
                <a:solidFill>
                  <a:srgbClr val="FF0000"/>
                </a:solidFill>
              </a:rPr>
              <a:t>电平点亮</a:t>
            </a:r>
            <a:endParaRPr lang="zh-CN" altLang="zh-CN" sz="20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12" y="1943127"/>
            <a:ext cx="27622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484825" y="1566837"/>
          <a:ext cx="2006494" cy="334187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133714"/>
                <a:gridCol w="872780"/>
              </a:tblGrid>
              <a:tr h="4515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+mn-lt"/>
                          <a:ea typeface="+mn-ea"/>
                        </a:rPr>
                        <a:t>接口信号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8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管脚号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LED0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M5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M11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LED2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P7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LED3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P6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N5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LED5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LED6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P4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  <a:tr h="36129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LED7</a:t>
                      </a:r>
                      <a:endParaRPr lang="zh-CN" sz="1700" b="1" kern="10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700" b="1" kern="100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G1</a:t>
                      </a:r>
                      <a:endParaRPr lang="zh-CN" sz="1700" b="1" kern="100" dirty="0">
                        <a:solidFill>
                          <a:schemeClr val="lt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2125630" y="361908"/>
            <a:ext cx="45276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主要模块介绍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PP_MARK_KEY" val="984bc6fb-bfde-4d48-9584-47950bd2712d"/>
  <p:tag name="COMMONDATA" val="eyJoZGlkIjoiMjY3ZmZjZTY1ZmUwYmZhNjRhYjA4YWVjOTJhMDJiZjEifQ=="/>
</p:tagLst>
</file>

<file path=ppt/theme/theme1.xml><?xml version="1.0" encoding="utf-8"?>
<a:theme xmlns:a="http://schemas.openxmlformats.org/drawingml/2006/main" name="淡雅ppt模板">
  <a:themeElements>
    <a:clrScheme name="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0"/>
      </a:accent5>
      <a:accent6>
        <a:srgbClr val="E5B900"/>
      </a:accent6>
      <a:hlink>
        <a:srgbClr val="FF0000"/>
      </a:hlink>
      <a:folHlink>
        <a:srgbClr val="3333CC"/>
      </a:folHlink>
    </a:clrScheme>
    <a:fontScheme name="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淡雅ppt模板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淡雅ppt模板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淡雅ppt模板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淡雅ppt模板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淡雅ppt模板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淡雅ppt模板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8827</Words>
  <Application>WPS 演示</Application>
  <PresentationFormat>全屏显示(4:3)</PresentationFormat>
  <Paragraphs>1075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4" baseType="lpstr">
      <vt:lpstr>Arial</vt:lpstr>
      <vt:lpstr>宋体</vt:lpstr>
      <vt:lpstr>Wingdings</vt:lpstr>
      <vt:lpstr>楷体_GB2312</vt:lpstr>
      <vt:lpstr>新宋体</vt:lpstr>
      <vt:lpstr>Tahoma</vt:lpstr>
      <vt:lpstr>Times New Roman</vt:lpstr>
      <vt:lpstr>Arial Narrow</vt:lpstr>
      <vt:lpstr>黑体</vt:lpstr>
      <vt:lpstr>楷体_GB2312</vt:lpstr>
      <vt:lpstr>微软雅黑</vt:lpstr>
      <vt:lpstr>Arial Unicode MS</vt:lpstr>
      <vt:lpstr>等线</vt:lpstr>
      <vt:lpstr>仿宋_GB2312</vt:lpstr>
      <vt:lpstr>仿宋</vt:lpstr>
      <vt:lpstr>淡雅ppt模板</vt:lpstr>
      <vt:lpstr>PowerPoint 演示文稿</vt:lpstr>
      <vt:lpstr>PowerPoint 演示文稿</vt:lpstr>
      <vt:lpstr>PowerPoint 演示文稿</vt:lpstr>
      <vt:lpstr>EDA 硬件测试平台介绍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EDA 软硬件平台使用</vt:lpstr>
      <vt:lpstr>实验一：基本门VHDL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  <vt:lpstr>实验二：数码管显示Verilog</vt:lpstr>
    </vt:vector>
  </TitlesOfParts>
  <Company>VLSI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peach</dc:creator>
  <cp:lastModifiedBy>简单</cp:lastModifiedBy>
  <cp:revision>618</cp:revision>
  <dcterms:created xsi:type="dcterms:W3CDTF">2002-10-29T05:04:00Z</dcterms:created>
  <dcterms:modified xsi:type="dcterms:W3CDTF">2022-11-25T04:10:23Z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7CB73FC97316412FAE749F890F83EC4A</vt:lpwstr>
  </property>
</Properties>
</file>